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Raleway"/>
      <p:regular r:id="rId63"/>
      <p:bold r:id="rId64"/>
      <p:italic r:id="rId65"/>
      <p:boldItalic r:id="rId66"/>
    </p:embeddedFont>
    <p:embeddedFont>
      <p:font typeface="Nunito"/>
      <p:regular r:id="rId67"/>
      <p:bold r:id="rId68"/>
      <p:italic r:id="rId69"/>
      <p:boldItalic r:id="rId70"/>
    </p:embeddedFont>
    <p:embeddedFont>
      <p:font typeface="Lato"/>
      <p:regular r:id="rId71"/>
      <p:bold r:id="rId72"/>
      <p:italic r:id="rId73"/>
      <p:boldItalic r:id="rId74"/>
    </p:embeddedFont>
    <p:embeddedFont>
      <p:font typeface="Montserra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9" roundtripDataSignature="AMtx7mgNHP+YmajbYsUigGdtiYMKCBFn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77AE7A-4A46-414D-9776-DDDA1A2D00D6}">
  <a:tblStyle styleId="{8477AE7A-4A46-414D-9776-DDDA1A2D00D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5.xml"/><Relationship Id="rId75" Type="http://schemas.openxmlformats.org/officeDocument/2006/relationships/font" Target="fonts/Montserrat-regular.fntdata"/><Relationship Id="rId30" Type="http://schemas.openxmlformats.org/officeDocument/2006/relationships/slide" Target="slides/slide24.xml"/><Relationship Id="rId74" Type="http://schemas.openxmlformats.org/officeDocument/2006/relationships/font" Target="fonts/Lato-boldItalic.fntdata"/><Relationship Id="rId33" Type="http://schemas.openxmlformats.org/officeDocument/2006/relationships/slide" Target="slides/slide27.xml"/><Relationship Id="rId77" Type="http://schemas.openxmlformats.org/officeDocument/2006/relationships/font" Target="fonts/Montserrat-italic.fntdata"/><Relationship Id="rId32" Type="http://schemas.openxmlformats.org/officeDocument/2006/relationships/slide" Target="slides/slide26.xml"/><Relationship Id="rId76" Type="http://schemas.openxmlformats.org/officeDocument/2006/relationships/font" Target="fonts/Montserrat-bold.fntdata"/><Relationship Id="rId35" Type="http://schemas.openxmlformats.org/officeDocument/2006/relationships/slide" Target="slides/slide29.xml"/><Relationship Id="rId79" Type="http://customschemas.google.com/relationships/presentationmetadata" Target="metadata"/><Relationship Id="rId34" Type="http://schemas.openxmlformats.org/officeDocument/2006/relationships/slide" Target="slides/slide28.xml"/><Relationship Id="rId78" Type="http://schemas.openxmlformats.org/officeDocument/2006/relationships/font" Target="fonts/Montserrat-boldItalic.fntdata"/><Relationship Id="rId71" Type="http://schemas.openxmlformats.org/officeDocument/2006/relationships/font" Target="fonts/Lato-regular.fntdata"/><Relationship Id="rId70" Type="http://schemas.openxmlformats.org/officeDocument/2006/relationships/font" Target="fonts/Nuni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bold.fntdata"/><Relationship Id="rId63" Type="http://schemas.openxmlformats.org/officeDocument/2006/relationships/font" Target="fonts/Raleway-regular.fntdata"/><Relationship Id="rId22" Type="http://schemas.openxmlformats.org/officeDocument/2006/relationships/slide" Target="slides/slide16.xml"/><Relationship Id="rId66" Type="http://schemas.openxmlformats.org/officeDocument/2006/relationships/font" Target="fonts/Raleway-boldItalic.fntdata"/><Relationship Id="rId21" Type="http://schemas.openxmlformats.org/officeDocument/2006/relationships/slide" Target="slides/slide15.xml"/><Relationship Id="rId65" Type="http://schemas.openxmlformats.org/officeDocument/2006/relationships/font" Target="fonts/Raleway-italic.fntdata"/><Relationship Id="rId24" Type="http://schemas.openxmlformats.org/officeDocument/2006/relationships/slide" Target="slides/slide18.xml"/><Relationship Id="rId68" Type="http://schemas.openxmlformats.org/officeDocument/2006/relationships/font" Target="fonts/Nunito-bold.fntdata"/><Relationship Id="rId23" Type="http://schemas.openxmlformats.org/officeDocument/2006/relationships/slide" Target="slides/slide17.xml"/><Relationship Id="rId67" Type="http://schemas.openxmlformats.org/officeDocument/2006/relationships/font" Target="fonts/Nuni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ffcf566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effcf5666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686f8c54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2686f8c54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686f8c548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2686f8c54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686f8c548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2686f8c54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6a9703e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f6a9703e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6a9703ee6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f6a9703ee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355b988b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f355b988b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355b988be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f355b988b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355b988be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f355b988be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355b988be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f355b988be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355b988be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f355b988be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b85ba2d6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fb85ba2d6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b85ba2d6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fb85ba2d6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b85ba2d63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fb85ba2d6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b85ba2d63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fb85ba2d6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b85ba2d6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fb85ba2d6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b85ba2d63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fb85ba2d6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b85ba2d63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fb85ba2d6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b85ba2d63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fb85ba2d63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b85ba2d63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fb85ba2d63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2686f8c548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12686f8c548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b85ba2d63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fb85ba2d63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b85ba2d63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fb85ba2d6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b85ba2d63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fb85ba2d63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ccbe570d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fccbe570d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b85ba2d63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fb85ba2d63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686f8c548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12686f8c548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7"/>
          <p:cNvGrpSpPr/>
          <p:nvPr/>
        </p:nvGrpSpPr>
        <p:grpSpPr>
          <a:xfrm>
            <a:off x="830392" y="1191256"/>
            <a:ext cx="745763" cy="45826"/>
            <a:chOff x="4580561" y="2589004"/>
            <a:chExt cx="1064464" cy="25200"/>
          </a:xfrm>
        </p:grpSpPr>
        <p:sp>
          <p:nvSpPr>
            <p:cNvPr id="12" name="Google Shape;12;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3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46"/>
          <p:cNvGrpSpPr/>
          <p:nvPr/>
        </p:nvGrpSpPr>
        <p:grpSpPr>
          <a:xfrm>
            <a:off x="830392" y="4169130"/>
            <a:ext cx="745763" cy="45826"/>
            <a:chOff x="4580561" y="2589004"/>
            <a:chExt cx="1064464" cy="25200"/>
          </a:xfrm>
        </p:grpSpPr>
        <p:sp>
          <p:nvSpPr>
            <p:cNvPr id="75" name="Google Shape;75;p4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8"/>
          <p:cNvGrpSpPr/>
          <p:nvPr/>
        </p:nvGrpSpPr>
        <p:grpSpPr>
          <a:xfrm>
            <a:off x="830392" y="1191256"/>
            <a:ext cx="745763" cy="45826"/>
            <a:chOff x="4580561" y="2589004"/>
            <a:chExt cx="1064464" cy="25200"/>
          </a:xfrm>
        </p:grpSpPr>
        <p:sp>
          <p:nvSpPr>
            <p:cNvPr id="20" name="Google Shape;20;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9"/>
          <p:cNvGrpSpPr/>
          <p:nvPr/>
        </p:nvGrpSpPr>
        <p:grpSpPr>
          <a:xfrm>
            <a:off x="830392" y="1191256"/>
            <a:ext cx="745763" cy="45826"/>
            <a:chOff x="4580561" y="2589004"/>
            <a:chExt cx="1064464" cy="25200"/>
          </a:xfrm>
        </p:grpSpPr>
        <p:sp>
          <p:nvSpPr>
            <p:cNvPr id="27" name="Google Shape;27;p3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4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40"/>
          <p:cNvGrpSpPr/>
          <p:nvPr/>
        </p:nvGrpSpPr>
        <p:grpSpPr>
          <a:xfrm>
            <a:off x="830392" y="1191256"/>
            <a:ext cx="745763" cy="45826"/>
            <a:chOff x="4580561" y="2589004"/>
            <a:chExt cx="1064464" cy="25200"/>
          </a:xfrm>
        </p:grpSpPr>
        <p:sp>
          <p:nvSpPr>
            <p:cNvPr id="34" name="Google Shape;34;p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4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4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40"/>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41"/>
          <p:cNvGrpSpPr/>
          <p:nvPr/>
        </p:nvGrpSpPr>
        <p:grpSpPr>
          <a:xfrm>
            <a:off x="830392" y="1191256"/>
            <a:ext cx="745763" cy="45826"/>
            <a:chOff x="4580561" y="2589004"/>
            <a:chExt cx="1064464" cy="25200"/>
          </a:xfrm>
        </p:grpSpPr>
        <p:sp>
          <p:nvSpPr>
            <p:cNvPr id="43" name="Google Shape;43;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4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2"/>
          <p:cNvGrpSpPr/>
          <p:nvPr/>
        </p:nvGrpSpPr>
        <p:grpSpPr>
          <a:xfrm>
            <a:off x="830392" y="1191256"/>
            <a:ext cx="745763" cy="45826"/>
            <a:chOff x="4580561" y="2589004"/>
            <a:chExt cx="1064464" cy="25200"/>
          </a:xfrm>
        </p:grpSpPr>
        <p:sp>
          <p:nvSpPr>
            <p:cNvPr id="50" name="Google Shape;50;p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2"/>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42"/>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43"/>
          <p:cNvGrpSpPr/>
          <p:nvPr/>
        </p:nvGrpSpPr>
        <p:grpSpPr>
          <a:xfrm>
            <a:off x="830392" y="4169130"/>
            <a:ext cx="745763" cy="45826"/>
            <a:chOff x="4580561" y="2589004"/>
            <a:chExt cx="1064464" cy="25200"/>
          </a:xfrm>
        </p:grpSpPr>
        <p:sp>
          <p:nvSpPr>
            <p:cNvPr id="57" name="Google Shape;57;p4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4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4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4"/>
          <p:cNvGrpSpPr/>
          <p:nvPr/>
        </p:nvGrpSpPr>
        <p:grpSpPr>
          <a:xfrm>
            <a:off x="830392" y="1191256"/>
            <a:ext cx="745763" cy="45826"/>
            <a:chOff x="4580561" y="2589004"/>
            <a:chExt cx="1064464" cy="25200"/>
          </a:xfrm>
        </p:grpSpPr>
        <p:sp>
          <p:nvSpPr>
            <p:cNvPr id="64" name="Google Shape;64;p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4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4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4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2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hyperlink" Target="https://openai.com/dall-e-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yann.lecun.com/exdb/publis/pdf/lecun-01a.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gif"/><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hyperlink" Target="https://pavisj.medium.com/convolutions-and-backpropagations-46026a8f5d2c"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41.png"/><Relationship Id="rId6" Type="http://schemas.openxmlformats.org/officeDocument/2006/relationships/hyperlink" Target="https://www.ugr.es/~rpaya/documentos/AnalisisI/2017-18/Jacobiana.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6.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55.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colab.research.google.com/drive/1nC98elTULMamrjJt_2VKIWG1NpJB7YqZ"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pytorch.org/docs/stable/generated/torch.nn.Conv2d.html#torch.nn.Conv2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6.jpg"/><Relationship Id="rId9" Type="http://schemas.openxmlformats.org/officeDocument/2006/relationships/hyperlink" Target="https://www.image-net.org/update-mar-11-2021.php" TargetMode="External"/><Relationship Id="rId5" Type="http://schemas.openxmlformats.org/officeDocument/2006/relationships/image" Target="../media/image17.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effcf5666f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geffcf5666f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lang="es" sz="1700">
                <a:latin typeface="Montserrat"/>
                <a:ea typeface="Montserrat"/>
                <a:cs typeface="Montserrat"/>
                <a:sym typeface="Montserrat"/>
              </a:rPr>
              <a:t>Seyed</a:t>
            </a:r>
            <a:r>
              <a:rPr b="0" i="0" lang="es" sz="1700" u="none" cap="none" strike="noStrike">
                <a:solidFill>
                  <a:srgbClr val="000000"/>
                </a:solidFill>
                <a:latin typeface="Montserrat"/>
                <a:ea typeface="Montserrat"/>
                <a:cs typeface="Montserrat"/>
                <a:sym typeface="Montserrat"/>
              </a:rPr>
              <a:t>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geffcf5666f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1"/>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9"/>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4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49"/>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49"/>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50"/>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50"/>
          <p:cNvPicPr preferRelativeResize="0"/>
          <p:nvPr/>
        </p:nvPicPr>
        <p:blipFill rotWithShape="1">
          <a:blip r:embed="rId3">
            <a:alphaModFix/>
          </a:blip>
          <a:srcRect b="0" l="0" r="0" t="0"/>
          <a:stretch/>
        </p:blipFill>
        <p:spPr>
          <a:xfrm>
            <a:off x="2615872" y="1917179"/>
            <a:ext cx="4198092" cy="2693778"/>
          </a:xfrm>
          <a:prstGeom prst="rect">
            <a:avLst/>
          </a:prstGeom>
          <a:noFill/>
          <a:ln>
            <a:noFill/>
          </a:ln>
        </p:spPr>
      </p:pic>
      <p:sp>
        <p:nvSpPr>
          <p:cNvPr id="170" name="Google Shape;170;p50"/>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2686f8c548_0_1"/>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6" name="Google Shape;176;g12686f8c548_0_1"/>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lang="es" sz="1200">
                <a:solidFill>
                  <a:schemeClr val="accent1"/>
                </a:solidFill>
                <a:latin typeface="Montserrat"/>
                <a:ea typeface="Montserrat"/>
                <a:cs typeface="Montserrat"/>
                <a:sym typeface="Montserrat"/>
              </a:rPr>
              <a:t>GauGAN2: Basada en redes generativas adversarias, permite convertir un simple dibujo en una imagen realista. Demo online en </a:t>
            </a:r>
            <a:r>
              <a:rPr lang="es" sz="1200" u="sng">
                <a:solidFill>
                  <a:schemeClr val="hlink"/>
                </a:solidFill>
                <a:latin typeface="Montserrat"/>
                <a:ea typeface="Montserrat"/>
                <a:cs typeface="Montserrat"/>
                <a:sym typeface="Montserrat"/>
                <a:hlinkClick r:id="rId3"/>
              </a:rPr>
              <a:t>link</a:t>
            </a:r>
            <a:r>
              <a:rPr lang="es" sz="1200">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7" name="Google Shape;177;g12686f8c548_0_1"/>
          <p:cNvPicPr preferRelativeResize="0"/>
          <p:nvPr/>
        </p:nvPicPr>
        <p:blipFill>
          <a:blip r:embed="rId4">
            <a:alphaModFix/>
          </a:blip>
          <a:stretch>
            <a:fillRect/>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2686f8c548_0_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3" name="Google Shape;183;g12686f8c548_0_8"/>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lang="es" sz="1200">
                <a:solidFill>
                  <a:schemeClr val="accent1"/>
                </a:solidFill>
                <a:latin typeface="Montserrat"/>
                <a:ea typeface="Montserrat"/>
                <a:cs typeface="Montserrat"/>
                <a:sym typeface="Montserrat"/>
              </a:rPr>
              <a:t>NeRF: Permite reconstruir escenas en 3 dimensiones a partir de un par de </a:t>
            </a:r>
            <a:r>
              <a:rPr lang="es" sz="1200">
                <a:solidFill>
                  <a:schemeClr val="accent1"/>
                </a:solidFill>
                <a:latin typeface="Montserrat"/>
                <a:ea typeface="Montserrat"/>
                <a:cs typeface="Montserrat"/>
                <a:sym typeface="Montserrat"/>
              </a:rPr>
              <a:t>imágenes</a:t>
            </a:r>
            <a:r>
              <a:rPr lang="es" sz="1200">
                <a:solidFill>
                  <a:schemeClr val="accent1"/>
                </a:solidFill>
                <a:latin typeface="Montserrat"/>
                <a:ea typeface="Montserrat"/>
                <a:cs typeface="Montserrat"/>
                <a:sym typeface="Montserrat"/>
              </a:rPr>
              <a:t> 2D y la </a:t>
            </a:r>
            <a:r>
              <a:rPr lang="es" sz="1200">
                <a:solidFill>
                  <a:schemeClr val="accent1"/>
                </a:solidFill>
                <a:latin typeface="Montserrat"/>
                <a:ea typeface="Montserrat"/>
                <a:cs typeface="Montserrat"/>
                <a:sym typeface="Montserrat"/>
              </a:rPr>
              <a:t>ubicación</a:t>
            </a:r>
            <a:r>
              <a:rPr lang="es" sz="1200">
                <a:solidFill>
                  <a:schemeClr val="accent1"/>
                </a:solidFill>
                <a:latin typeface="Montserrat"/>
                <a:ea typeface="Montserrat"/>
                <a:cs typeface="Montserrat"/>
                <a:sym typeface="Montserrat"/>
              </a:rPr>
              <a:t> en la </a:t>
            </a:r>
            <a:r>
              <a:rPr lang="es" sz="1200">
                <a:solidFill>
                  <a:schemeClr val="accent1"/>
                </a:solidFill>
                <a:latin typeface="Montserrat"/>
                <a:ea typeface="Montserrat"/>
                <a:cs typeface="Montserrat"/>
                <a:sym typeface="Montserrat"/>
              </a:rPr>
              <a:t>cámara</a:t>
            </a:r>
            <a:r>
              <a:rPr lang="es" sz="1200">
                <a:solidFill>
                  <a:schemeClr val="accent1"/>
                </a:solidFill>
                <a:latin typeface="Montserrat"/>
                <a:ea typeface="Montserrat"/>
                <a:cs typeface="Montserrat"/>
                <a:sym typeface="Montserrat"/>
              </a:rPr>
              <a:t> en dichas </a:t>
            </a:r>
            <a:r>
              <a:rPr lang="es" sz="1200">
                <a:solidFill>
                  <a:schemeClr val="accent1"/>
                </a:solidFill>
                <a:latin typeface="Montserrat"/>
                <a:ea typeface="Montserrat"/>
                <a:cs typeface="Montserrat"/>
                <a:sym typeface="Montserrat"/>
              </a:rPr>
              <a:t>imágenes</a:t>
            </a:r>
            <a:r>
              <a:rPr lang="es" sz="1200">
                <a:solidFill>
                  <a:schemeClr val="accent1"/>
                </a:solidFill>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3"/>
              </a:rPr>
              <a:t>https://nvlabs.github.io/instant-ngp/</a:t>
            </a:r>
            <a:r>
              <a:rPr lang="es" sz="1200">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4" name="Google Shape;184;g12686f8c548_0_8"/>
          <p:cNvPicPr preferRelativeResize="0"/>
          <p:nvPr/>
        </p:nvPicPr>
        <p:blipFill>
          <a:blip r:embed="rId4">
            <a:alphaModFix/>
          </a:blip>
          <a:stretch>
            <a:fillRect/>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2686f8c548_0_14"/>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0" name="Google Shape;190;g12686f8c548_0_14"/>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lang="es" sz="1200">
                <a:solidFill>
                  <a:schemeClr val="accent1"/>
                </a:solidFill>
                <a:latin typeface="Montserrat"/>
                <a:ea typeface="Montserrat"/>
                <a:cs typeface="Montserrat"/>
                <a:sym typeface="Montserrat"/>
              </a:rPr>
              <a:t>DALL.E 2</a:t>
            </a:r>
            <a:r>
              <a:rPr lang="es" sz="1200">
                <a:solidFill>
                  <a:schemeClr val="accent1"/>
                </a:solidFill>
                <a:latin typeface="Montserrat"/>
                <a:ea typeface="Montserrat"/>
                <a:cs typeface="Montserrat"/>
                <a:sym typeface="Montserrat"/>
              </a:rPr>
              <a:t>: Puede crear </a:t>
            </a:r>
            <a:r>
              <a:rPr lang="es" sz="1200">
                <a:solidFill>
                  <a:schemeClr val="accent1"/>
                </a:solidFill>
                <a:latin typeface="Montserrat"/>
                <a:ea typeface="Montserrat"/>
                <a:cs typeface="Montserrat"/>
                <a:sym typeface="Montserrat"/>
              </a:rPr>
              <a:t>imágenes</a:t>
            </a:r>
            <a:r>
              <a:rPr lang="es" sz="1200">
                <a:solidFill>
                  <a:schemeClr val="accent1"/>
                </a:solidFill>
                <a:latin typeface="Montserrat"/>
                <a:ea typeface="Montserrat"/>
                <a:cs typeface="Montserrat"/>
                <a:sym typeface="Montserrat"/>
              </a:rPr>
              <a:t> realistas a partir de una </a:t>
            </a:r>
            <a:r>
              <a:rPr lang="es" sz="1200">
                <a:solidFill>
                  <a:schemeClr val="accent1"/>
                </a:solidFill>
                <a:latin typeface="Montserrat"/>
                <a:ea typeface="Montserrat"/>
                <a:cs typeface="Montserrat"/>
                <a:sym typeface="Montserrat"/>
              </a:rPr>
              <a:t>descripción</a:t>
            </a:r>
            <a:r>
              <a:rPr lang="es" sz="1200">
                <a:solidFill>
                  <a:schemeClr val="accent1"/>
                </a:solidFill>
                <a:latin typeface="Montserrat"/>
                <a:ea typeface="Montserrat"/>
                <a:cs typeface="Montserrat"/>
                <a:sym typeface="Montserrat"/>
              </a:rPr>
              <a:t> en lenguaje natural.</a:t>
            </a:r>
            <a:endParaRPr b="0" i="0" sz="1400" u="none" cap="none" strike="noStrike">
              <a:solidFill>
                <a:srgbClr val="000000"/>
              </a:solidFill>
              <a:latin typeface="Lato"/>
              <a:ea typeface="Lato"/>
              <a:cs typeface="Lato"/>
              <a:sym typeface="Lato"/>
            </a:endParaRPr>
          </a:p>
        </p:txBody>
      </p:sp>
      <p:pic>
        <p:nvPicPr>
          <p:cNvPr id="191" name="Google Shape;191;g12686f8c548_0_14"/>
          <p:cNvPicPr preferRelativeResize="0"/>
          <p:nvPr/>
        </p:nvPicPr>
        <p:blipFill>
          <a:blip r:embed="rId3">
            <a:alphaModFix/>
          </a:blip>
          <a:stretch>
            <a:fillRect/>
          </a:stretch>
        </p:blipFill>
        <p:spPr>
          <a:xfrm>
            <a:off x="5000000" y="1709975"/>
            <a:ext cx="3259369" cy="3268524"/>
          </a:xfrm>
          <a:prstGeom prst="rect">
            <a:avLst/>
          </a:prstGeom>
          <a:noFill/>
          <a:ln>
            <a:noFill/>
          </a:ln>
        </p:spPr>
      </p:pic>
      <p:sp>
        <p:nvSpPr>
          <p:cNvPr id="192" name="Google Shape;192;g12686f8c548_0_14"/>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lang="es" sz="1200">
                <a:solidFill>
                  <a:schemeClr val="accent1"/>
                </a:solidFill>
                <a:latin typeface="Montserrat"/>
                <a:ea typeface="Montserrat"/>
                <a:cs typeface="Montserrat"/>
                <a:sym typeface="Montserrat"/>
              </a:rPr>
              <a:t>En el ejemplo de la imagen la </a:t>
            </a:r>
            <a:r>
              <a:rPr lang="es" sz="1200">
                <a:solidFill>
                  <a:schemeClr val="accent1"/>
                </a:solidFill>
                <a:latin typeface="Montserrat"/>
                <a:ea typeface="Montserrat"/>
                <a:cs typeface="Montserrat"/>
                <a:sym typeface="Montserrat"/>
              </a:rPr>
              <a:t>descripción</a:t>
            </a:r>
            <a:r>
              <a:rPr lang="es" sz="1200">
                <a:solidFill>
                  <a:schemeClr val="accent1"/>
                </a:solidFill>
                <a:latin typeface="Montserrat"/>
                <a:ea typeface="Montserrat"/>
                <a:cs typeface="Montserrat"/>
                <a:sym typeface="Montserrat"/>
              </a:rPr>
              <a:t> fue:</a:t>
            </a:r>
            <a:endParaRPr sz="1200">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sz="1200">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lang="es" sz="1200" u="sng">
                <a:solidFill>
                  <a:schemeClr val="hlink"/>
                </a:solidFill>
                <a:latin typeface="Montserrat"/>
                <a:ea typeface="Montserrat"/>
                <a:cs typeface="Montserrat"/>
                <a:sym typeface="Montserrat"/>
                <a:hlinkClick r:id="rId4"/>
              </a:rPr>
              <a:t>https://openai.com/dall-e-2/</a:t>
            </a:r>
            <a:endParaRPr sz="1200">
              <a:solidFill>
                <a:srgbClr val="1C3678"/>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198" name="Google Shape;198;p10"/>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04" name="Google Shape;204;p51"/>
          <p:cNvGrpSpPr/>
          <p:nvPr/>
        </p:nvGrpSpPr>
        <p:grpSpPr>
          <a:xfrm>
            <a:off x="727650" y="2021320"/>
            <a:ext cx="3444007" cy="2470149"/>
            <a:chOff x="442193" y="1626466"/>
            <a:chExt cx="3444007" cy="2470149"/>
          </a:xfrm>
        </p:grpSpPr>
        <p:pic>
          <p:nvPicPr>
            <p:cNvPr descr="https://miro.medium.com/max/875/1*5ciREAL7xdyXcD-cSRP7Jw.png" id="205" name="Google Shape;205;p51"/>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06" name="Google Shape;206;p51"/>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07" name="Google Shape;207;p51"/>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08" name="Google Shape;208;p51"/>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09" name="Google Shape;209;p51"/>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f6a9703ee6_0_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15" name="Google Shape;215;gf6a9703ee6_0_0"/>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1"/>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21" name="Google Shape;221;p11"/>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22" name="Google Shape;222;p11"/>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288025" y="710425"/>
            <a:ext cx="8511000" cy="3771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Problemas en visión por computadora: clasificación, localización y segmentación. Redes neuronales convolucionales: orígenes, estructura, tipos de capas utilizadas, hiperparametros.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Data Augmentation. Ejemplos de arquitecturas clásicas: LeNet-5, AlexNet, VGGNet. Ejemplo de entrenamiento de redes con </a:t>
            </a:r>
            <a:r>
              <a:rPr lang="es" sz="1300">
                <a:latin typeface="Montserrat"/>
                <a:ea typeface="Montserrat"/>
                <a:cs typeface="Montserrat"/>
                <a:sym typeface="Montserrat"/>
              </a:rPr>
              <a:t>PyTorch</a:t>
            </a:r>
            <a:r>
              <a:rPr b="0" i="0" lang="es"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Batch Normalization. Residual Networks: Arquitecturas ResNet, </a:t>
            </a:r>
            <a:r>
              <a:rPr lang="es" sz="1300">
                <a:latin typeface="Montserrat"/>
                <a:ea typeface="Montserrat"/>
                <a:cs typeface="Montserrat"/>
                <a:sym typeface="Montserrat"/>
              </a:rPr>
              <a:t>programación</a:t>
            </a:r>
            <a:r>
              <a:rPr lang="es" sz="1300">
                <a:latin typeface="Montserrat"/>
                <a:ea typeface="Montserrat"/>
                <a:cs typeface="Montserrat"/>
                <a:sym typeface="Montserrat"/>
              </a:rPr>
              <a:t> en PyTorch</a:t>
            </a:r>
            <a:r>
              <a:rPr b="0" i="0" lang="es" sz="1300" u="none" cap="none" strike="noStrike">
                <a:solidFill>
                  <a:srgbClr val="000000"/>
                </a:solidFill>
                <a:latin typeface="Montserrat"/>
                <a:ea typeface="Montserrat"/>
                <a:cs typeface="Montserrat"/>
                <a:sym typeface="Montserrat"/>
              </a:rPr>
              <a:t>. Convolución 1x1: Arquitecturas Inception. Transfer Learning.</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Localizaci</a:t>
            </a:r>
            <a:r>
              <a:rPr lang="es" sz="1300">
                <a:latin typeface="Montserrat"/>
                <a:ea typeface="Montserrat"/>
                <a:cs typeface="Montserrat"/>
                <a:sym typeface="Montserrat"/>
              </a:rPr>
              <a:t>ó</a:t>
            </a:r>
            <a:r>
              <a:rPr b="0" i="0" lang="es" sz="1300" u="none" cap="none" strike="noStrike">
                <a:solidFill>
                  <a:srgbClr val="000000"/>
                </a:solidFill>
                <a:latin typeface="Montserrat"/>
                <a:ea typeface="Montserrat"/>
                <a:cs typeface="Montserrat"/>
                <a:sym typeface="Montserrat"/>
              </a:rPr>
              <a:t>n y </a:t>
            </a:r>
            <a:r>
              <a:rPr lang="es" sz="1300">
                <a:latin typeface="Montserrat"/>
                <a:ea typeface="Montserrat"/>
                <a:cs typeface="Montserrat"/>
                <a:sym typeface="Montserrat"/>
              </a:rPr>
              <a:t>detección</a:t>
            </a:r>
            <a:r>
              <a:rPr b="0" i="0" lang="es" sz="1300" u="none" cap="none" strike="noStrike">
                <a:solidFill>
                  <a:srgbClr val="000000"/>
                </a:solidFill>
                <a:latin typeface="Montserrat"/>
                <a:ea typeface="Montserrat"/>
                <a:cs typeface="Montserrat"/>
                <a:sym typeface="Montserrat"/>
              </a:rPr>
              <a:t> de objetos. Algoritmo de Sliding Windows. mAP. M</a:t>
            </a:r>
            <a:r>
              <a:rPr lang="es" sz="1300">
                <a:latin typeface="Montserrat"/>
                <a:ea typeface="Montserrat"/>
                <a:cs typeface="Montserrat"/>
                <a:sym typeface="Montserrat"/>
              </a:rPr>
              <a:t>é</a:t>
            </a:r>
            <a:r>
              <a:rPr b="0" i="0" lang="es" sz="1300" u="none" cap="none" strike="noStrike">
                <a:solidFill>
                  <a:srgbClr val="000000"/>
                </a:solidFill>
                <a:latin typeface="Montserrat"/>
                <a:ea typeface="Montserrat"/>
                <a:cs typeface="Montserrat"/>
                <a:sym typeface="Montserrat"/>
              </a:rPr>
              <a:t>todos de dos etapas: R-CNN, Fast R-CNN, Faster R-CNN. Métodos de una etapa: YOLO, SSD.</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 </a:t>
            </a:r>
            <a:r>
              <a:rPr b="0" i="0" lang="es" sz="1300" u="none" cap="none" strike="noStrike">
                <a:solidFill>
                  <a:srgbClr val="000000"/>
                </a:solidFill>
                <a:latin typeface="Montserrat"/>
                <a:ea typeface="Montserrat"/>
                <a:cs typeface="Montserrat"/>
                <a:sym typeface="Montserrat"/>
              </a:rPr>
              <a:t>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b="0" i="0" lang="es" sz="1300" u="none" cap="none" strike="noStrike">
                <a:solidFill>
                  <a:srgbClr val="000000"/>
                </a:solidFill>
                <a:latin typeface="Montserrat"/>
                <a:ea typeface="Montserrat"/>
                <a:cs typeface="Montserrat"/>
                <a:sym typeface="Montserrat"/>
              </a:rPr>
              <a:t>Aplicaciones especiales. Transferencia de estilo. Reconocimiento de rostros. Redes generativas adversarias.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a:t>
            </a:r>
            <a:r>
              <a:rPr lang="es" sz="1300">
                <a:latin typeface="Montserrat"/>
                <a:ea typeface="Montserrat"/>
                <a:cs typeface="Montserrat"/>
                <a:sym typeface="Montserrat"/>
              </a:rPr>
              <a:t>Seyed</a:t>
            </a:r>
            <a:r>
              <a:rPr b="0" i="0" lang="es" sz="1300" u="none" cap="none" strike="noStrike">
                <a:solidFill>
                  <a:srgbClr val="000000"/>
                </a:solidFill>
                <a:latin typeface="Montserrat"/>
                <a:ea typeface="Montserrat"/>
                <a:cs typeface="Montserrat"/>
                <a:sym typeface="Montserrat"/>
              </a:rPr>
              <a:t>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Examen. Temas de investigación actuales en visión por computadora.</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6"/>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Ejemplo de convolución</a:t>
            </a:r>
            <a:endParaRPr>
              <a:latin typeface="Montserrat"/>
              <a:ea typeface="Montserrat"/>
              <a:cs typeface="Montserrat"/>
              <a:sym typeface="Montserrat"/>
            </a:endParaRPr>
          </a:p>
        </p:txBody>
      </p:sp>
      <p:sp>
        <p:nvSpPr>
          <p:cNvPr id="228" name="Google Shape;228;p16"/>
          <p:cNvSpPr txBox="1"/>
          <p:nvPr>
            <p:ph idx="1" type="body"/>
          </p:nvPr>
        </p:nvSpPr>
        <p:spPr>
          <a:xfrm>
            <a:off x="427675" y="1415325"/>
            <a:ext cx="8379900" cy="3538500"/>
          </a:xfrm>
          <a:prstGeom prst="rect">
            <a:avLst/>
          </a:prstGeom>
          <a:blipFill rotWithShape="1">
            <a:blip r:embed="rId3">
              <a:alphaModFix/>
            </a:blip>
            <a:stretch>
              <a:fillRect b="-1374" l="0" r="0" t="0"/>
            </a:stretch>
          </a:blip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p:txBody>
      </p:sp>
      <p:graphicFrame>
        <p:nvGraphicFramePr>
          <p:cNvPr id="229" name="Google Shape;229;p16"/>
          <p:cNvGraphicFramePr/>
          <p:nvPr/>
        </p:nvGraphicFramePr>
        <p:xfrm>
          <a:off x="624575" y="1696900"/>
          <a:ext cx="3000000" cy="3000000"/>
        </p:xfrm>
        <a:graphic>
          <a:graphicData uri="http://schemas.openxmlformats.org/drawingml/2006/table">
            <a:tbl>
              <a:tblPr>
                <a:noFill/>
                <a:tableStyleId>{8477AE7A-4A46-414D-9776-DDDA1A2D00D6}</a:tableStyleId>
              </a:tblPr>
              <a:tblGrid>
                <a:gridCol w="516050"/>
                <a:gridCol w="516050"/>
                <a:gridCol w="516050"/>
                <a:gridCol w="516050"/>
                <a:gridCol w="516050"/>
              </a:tblGrid>
              <a:tr h="5129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tc>
              </a:tr>
              <a:tr h="5043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tc>
              </a:tr>
              <a:tr h="4623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r h="4623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r h="4623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tc>
              </a:tr>
            </a:tbl>
          </a:graphicData>
        </a:graphic>
      </p:graphicFrame>
      <p:graphicFrame>
        <p:nvGraphicFramePr>
          <p:cNvPr id="230" name="Google Shape;230;p16"/>
          <p:cNvGraphicFramePr/>
          <p:nvPr/>
        </p:nvGraphicFramePr>
        <p:xfrm>
          <a:off x="3938025" y="2310450"/>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bl>
          </a:graphicData>
        </a:graphic>
      </p:graphicFrame>
      <p:sp>
        <p:nvSpPr>
          <p:cNvPr id="231" name="Google Shape;231;p16"/>
          <p:cNvSpPr txBox="1"/>
          <p:nvPr/>
        </p:nvSpPr>
        <p:spPr>
          <a:xfrm>
            <a:off x="3439425" y="2740800"/>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232" name="Google Shape;232;p16"/>
          <p:cNvSpPr txBox="1"/>
          <p:nvPr/>
        </p:nvSpPr>
        <p:spPr>
          <a:xfrm>
            <a:off x="5537125" y="2681250"/>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233" name="Google Shape;233;p16"/>
          <p:cNvGraphicFramePr/>
          <p:nvPr/>
        </p:nvGraphicFramePr>
        <p:xfrm>
          <a:off x="6212975" y="2131763"/>
          <a:ext cx="3000000" cy="3000000"/>
        </p:xfrm>
        <a:graphic>
          <a:graphicData uri="http://schemas.openxmlformats.org/drawingml/2006/table">
            <a:tbl>
              <a:tblPr>
                <a:noFill/>
                <a:tableStyleId>{8477AE7A-4A46-414D-9776-DDDA1A2D00D6}</a:tableStyleId>
              </a:tblPr>
              <a:tblGrid>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1152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1152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234" name="Google Shape;234;p16"/>
          <p:cNvSpPr/>
          <p:nvPr/>
        </p:nvSpPr>
        <p:spPr>
          <a:xfrm>
            <a:off x="624575" y="1696900"/>
            <a:ext cx="1529807" cy="148964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p:nvPr/>
        </p:nvSpPr>
        <p:spPr>
          <a:xfrm>
            <a:off x="6212975" y="2131763"/>
            <a:ext cx="568825" cy="50060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6"/>
          <p:cNvSpPr txBox="1"/>
          <p:nvPr/>
        </p:nvSpPr>
        <p:spPr>
          <a:xfrm>
            <a:off x="427675" y="4293454"/>
            <a:ext cx="8379900" cy="30777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p:txBody>
      </p:sp>
      <p:sp>
        <p:nvSpPr>
          <p:cNvPr id="237" name="Google Shape;237;p16"/>
          <p:cNvSpPr/>
          <p:nvPr/>
        </p:nvSpPr>
        <p:spPr>
          <a:xfrm>
            <a:off x="1149850" y="1696975"/>
            <a:ext cx="1529700" cy="1489500"/>
          </a:xfrm>
          <a:prstGeom prst="rect">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6"/>
          <p:cNvSpPr/>
          <p:nvPr/>
        </p:nvSpPr>
        <p:spPr>
          <a:xfrm>
            <a:off x="6773188" y="2131713"/>
            <a:ext cx="568800" cy="500700"/>
          </a:xfrm>
          <a:prstGeom prst="rect">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7"/>
          <p:cNvSpPr txBox="1"/>
          <p:nvPr>
            <p:ph type="title"/>
          </p:nvPr>
        </p:nvSpPr>
        <p:spPr>
          <a:xfrm>
            <a:off x="729450" y="567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Ejemplo: detección de bordes verticales </a:t>
            </a:r>
            <a:endParaRPr>
              <a:latin typeface="Montserrat"/>
              <a:ea typeface="Montserrat"/>
              <a:cs typeface="Montserrat"/>
              <a:sym typeface="Montserrat"/>
            </a:endParaRPr>
          </a:p>
        </p:txBody>
      </p:sp>
      <p:sp>
        <p:nvSpPr>
          <p:cNvPr id="244" name="Google Shape;244;p17"/>
          <p:cNvSpPr txBox="1"/>
          <p:nvPr>
            <p:ph idx="1" type="body"/>
          </p:nvPr>
        </p:nvSpPr>
        <p:spPr>
          <a:xfrm>
            <a:off x="383850" y="1518900"/>
            <a:ext cx="8379900" cy="3538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t/>
            </a:r>
            <a:endParaRPr/>
          </a:p>
          <a:p>
            <a:pPr indent="0" lvl="0" marL="457200" rtl="0" algn="l">
              <a:lnSpc>
                <a:spcPct val="115000"/>
              </a:lnSpc>
              <a:spcBef>
                <a:spcPts val="1600"/>
              </a:spcBef>
              <a:spcAft>
                <a:spcPts val="0"/>
              </a:spcAft>
              <a:buSzPts val="1300"/>
              <a:buNone/>
            </a:pPr>
            <a:r>
              <a:t/>
            </a:r>
            <a:endParaRPr/>
          </a:p>
          <a:p>
            <a:pPr indent="0" lvl="0" marL="457200" rtl="0" algn="l">
              <a:lnSpc>
                <a:spcPct val="115000"/>
              </a:lnSpc>
              <a:spcBef>
                <a:spcPts val="1600"/>
              </a:spcBef>
              <a:spcAft>
                <a:spcPts val="0"/>
              </a:spcAft>
              <a:buSzPts val="1300"/>
              <a:buNone/>
            </a:pPr>
            <a:r>
              <a:t/>
            </a:r>
            <a:endParaRPr/>
          </a:p>
          <a:p>
            <a:pPr indent="0" lvl="0" marL="457200" rtl="0" algn="l">
              <a:lnSpc>
                <a:spcPct val="115000"/>
              </a:lnSpc>
              <a:spcBef>
                <a:spcPts val="1600"/>
              </a:spcBef>
              <a:spcAft>
                <a:spcPts val="0"/>
              </a:spcAft>
              <a:buSzPts val="1300"/>
              <a:buNone/>
            </a:pPr>
            <a:r>
              <a:t/>
            </a:r>
            <a:endParaRPr/>
          </a:p>
          <a:p>
            <a:pPr indent="0" lvl="0" marL="457200" rtl="0" algn="l">
              <a:lnSpc>
                <a:spcPct val="115000"/>
              </a:lnSpc>
              <a:spcBef>
                <a:spcPts val="1600"/>
              </a:spcBef>
              <a:spcAft>
                <a:spcPts val="0"/>
              </a:spcAft>
              <a:buSzPts val="1300"/>
              <a:buNone/>
            </a:pPr>
            <a:r>
              <a:t/>
            </a:r>
            <a:endParaRPr/>
          </a:p>
          <a:p>
            <a:pPr indent="0" lvl="0" marL="45720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457200" rtl="0" algn="l">
              <a:lnSpc>
                <a:spcPct val="115000"/>
              </a:lnSpc>
              <a:spcBef>
                <a:spcPts val="1600"/>
              </a:spcBef>
              <a:spcAft>
                <a:spcPts val="1600"/>
              </a:spcAft>
              <a:buSzPts val="1300"/>
              <a:buNone/>
            </a:pPr>
            <a:r>
              <a:t/>
            </a:r>
            <a:endParaRPr/>
          </a:p>
        </p:txBody>
      </p:sp>
      <p:graphicFrame>
        <p:nvGraphicFramePr>
          <p:cNvPr id="245" name="Google Shape;245;p17"/>
          <p:cNvGraphicFramePr/>
          <p:nvPr/>
        </p:nvGraphicFramePr>
        <p:xfrm>
          <a:off x="3894200" y="2414025"/>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bl>
          </a:graphicData>
        </a:graphic>
      </p:graphicFrame>
      <p:sp>
        <p:nvSpPr>
          <p:cNvPr id="246" name="Google Shape;246;p17"/>
          <p:cNvSpPr txBox="1"/>
          <p:nvPr/>
        </p:nvSpPr>
        <p:spPr>
          <a:xfrm>
            <a:off x="3395600" y="2844375"/>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247" name="Google Shape;247;p17"/>
          <p:cNvSpPr txBox="1"/>
          <p:nvPr/>
        </p:nvSpPr>
        <p:spPr>
          <a:xfrm>
            <a:off x="5493300" y="2784825"/>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248" name="Google Shape;248;p17"/>
          <p:cNvGraphicFramePr/>
          <p:nvPr/>
        </p:nvGraphicFramePr>
        <p:xfrm>
          <a:off x="6169150" y="1979575"/>
          <a:ext cx="3000000" cy="3000000"/>
        </p:xfrm>
        <a:graphic>
          <a:graphicData uri="http://schemas.openxmlformats.org/drawingml/2006/table">
            <a:tbl>
              <a:tblPr>
                <a:noFill/>
                <a:tableStyleId>{8477AE7A-4A46-414D-9776-DDDA1A2D00D6}</a:tableStyleId>
              </a:tblPr>
              <a:tblGrid>
                <a:gridCol w="563075"/>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r>
            </a:tbl>
          </a:graphicData>
        </a:graphic>
      </p:graphicFrame>
      <p:graphicFrame>
        <p:nvGraphicFramePr>
          <p:cNvPr id="249" name="Google Shape;249;p17"/>
          <p:cNvGraphicFramePr/>
          <p:nvPr/>
        </p:nvGraphicFramePr>
        <p:xfrm>
          <a:off x="512375" y="1827163"/>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8"/>
          <p:cNvSpPr txBox="1"/>
          <p:nvPr>
            <p:ph type="title"/>
          </p:nvPr>
        </p:nvSpPr>
        <p:spPr>
          <a:xfrm>
            <a:off x="729450" y="567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Ejemplo: detección de bordes verticales</a:t>
            </a:r>
            <a:endParaRPr>
              <a:latin typeface="Montserrat"/>
              <a:ea typeface="Montserrat"/>
              <a:cs typeface="Montserrat"/>
              <a:sym typeface="Montserrat"/>
            </a:endParaRPr>
          </a:p>
        </p:txBody>
      </p:sp>
      <p:sp>
        <p:nvSpPr>
          <p:cNvPr id="255" name="Google Shape;255;p18"/>
          <p:cNvSpPr txBox="1"/>
          <p:nvPr>
            <p:ph idx="1" type="body"/>
          </p:nvPr>
        </p:nvSpPr>
        <p:spPr>
          <a:xfrm>
            <a:off x="383850" y="1518900"/>
            <a:ext cx="8379900" cy="3538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graphicFrame>
        <p:nvGraphicFramePr>
          <p:cNvPr id="256" name="Google Shape;256;p18"/>
          <p:cNvGraphicFramePr/>
          <p:nvPr/>
        </p:nvGraphicFramePr>
        <p:xfrm>
          <a:off x="3894200" y="2414025"/>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bl>
          </a:graphicData>
        </a:graphic>
      </p:graphicFrame>
      <p:sp>
        <p:nvSpPr>
          <p:cNvPr id="257" name="Google Shape;257;p18"/>
          <p:cNvSpPr txBox="1"/>
          <p:nvPr/>
        </p:nvSpPr>
        <p:spPr>
          <a:xfrm>
            <a:off x="3395600" y="2844375"/>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258" name="Google Shape;258;p18"/>
          <p:cNvSpPr txBox="1"/>
          <p:nvPr/>
        </p:nvSpPr>
        <p:spPr>
          <a:xfrm>
            <a:off x="5493300" y="2784825"/>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259" name="Google Shape;259;p18"/>
          <p:cNvGraphicFramePr/>
          <p:nvPr/>
        </p:nvGraphicFramePr>
        <p:xfrm>
          <a:off x="6169150" y="1979575"/>
          <a:ext cx="3000000" cy="3000000"/>
        </p:xfrm>
        <a:graphic>
          <a:graphicData uri="http://schemas.openxmlformats.org/drawingml/2006/table">
            <a:tbl>
              <a:tblPr>
                <a:noFill/>
                <a:tableStyleId>{8477AE7A-4A46-414D-9776-DDDA1A2D00D6}</a:tableStyleId>
              </a:tblPr>
              <a:tblGrid>
                <a:gridCol w="563075"/>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60" name="Google Shape;260;p18"/>
          <p:cNvGraphicFramePr/>
          <p:nvPr/>
        </p:nvGraphicFramePr>
        <p:xfrm>
          <a:off x="512375" y="1827163"/>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9"/>
          <p:cNvSpPr txBox="1"/>
          <p:nvPr>
            <p:ph type="title"/>
          </p:nvPr>
        </p:nvSpPr>
        <p:spPr>
          <a:xfrm>
            <a:off x="729450" y="567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Ejemplo: detección de bordes horizontales</a:t>
            </a:r>
            <a:endParaRPr>
              <a:latin typeface="Montserrat"/>
              <a:ea typeface="Montserrat"/>
              <a:cs typeface="Montserrat"/>
              <a:sym typeface="Montserrat"/>
            </a:endParaRPr>
          </a:p>
        </p:txBody>
      </p:sp>
      <p:sp>
        <p:nvSpPr>
          <p:cNvPr id="266" name="Google Shape;266;p19"/>
          <p:cNvSpPr txBox="1"/>
          <p:nvPr>
            <p:ph idx="1" type="body"/>
          </p:nvPr>
        </p:nvSpPr>
        <p:spPr>
          <a:xfrm>
            <a:off x="383850" y="1518900"/>
            <a:ext cx="8379900" cy="3538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457200" rtl="0" algn="l">
              <a:lnSpc>
                <a:spcPct val="115000"/>
              </a:lnSpc>
              <a:spcBef>
                <a:spcPts val="1600"/>
              </a:spcBef>
              <a:spcAft>
                <a:spcPts val="1600"/>
              </a:spcAft>
              <a:buSzPts val="1300"/>
              <a:buNone/>
            </a:pPr>
            <a:r>
              <a:t/>
            </a:r>
            <a:endParaRPr/>
          </a:p>
        </p:txBody>
      </p:sp>
      <p:graphicFrame>
        <p:nvGraphicFramePr>
          <p:cNvPr id="267" name="Google Shape;267;p19"/>
          <p:cNvGraphicFramePr/>
          <p:nvPr/>
        </p:nvGraphicFramePr>
        <p:xfrm>
          <a:off x="3894200" y="2414025"/>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tc>
              </a:tr>
            </a:tbl>
          </a:graphicData>
        </a:graphic>
      </p:graphicFrame>
      <p:sp>
        <p:nvSpPr>
          <p:cNvPr id="268" name="Google Shape;268;p19"/>
          <p:cNvSpPr txBox="1"/>
          <p:nvPr/>
        </p:nvSpPr>
        <p:spPr>
          <a:xfrm>
            <a:off x="3395600" y="2844375"/>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269" name="Google Shape;269;p19"/>
          <p:cNvSpPr txBox="1"/>
          <p:nvPr/>
        </p:nvSpPr>
        <p:spPr>
          <a:xfrm>
            <a:off x="5493300" y="2784825"/>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270" name="Google Shape;270;p19"/>
          <p:cNvGraphicFramePr/>
          <p:nvPr/>
        </p:nvGraphicFramePr>
        <p:xfrm>
          <a:off x="6169150" y="1979575"/>
          <a:ext cx="3000000" cy="3000000"/>
        </p:xfrm>
        <a:graphic>
          <a:graphicData uri="http://schemas.openxmlformats.org/drawingml/2006/table">
            <a:tbl>
              <a:tblPr>
                <a:noFill/>
                <a:tableStyleId>{8477AE7A-4A46-414D-9776-DDDA1A2D00D6}</a:tableStyleId>
              </a:tblPr>
              <a:tblGrid>
                <a:gridCol w="563075"/>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71" name="Google Shape;271;p19"/>
          <p:cNvGraphicFramePr/>
          <p:nvPr/>
        </p:nvGraphicFramePr>
        <p:xfrm>
          <a:off x="512375" y="1827163"/>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
        <p:nvSpPr>
          <p:cNvPr id="277" name="Google Shape;277;p21"/>
          <p:cNvSpPr txBox="1"/>
          <p:nvPr/>
        </p:nvSpPr>
        <p:spPr>
          <a:xfrm>
            <a:off x="3388700" y="2993661"/>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278" name="Google Shape;278;p21"/>
          <p:cNvSpPr txBox="1"/>
          <p:nvPr/>
        </p:nvSpPr>
        <p:spPr>
          <a:xfrm>
            <a:off x="5486400" y="2934111"/>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279" name="Google Shape;279;p21"/>
          <p:cNvGraphicFramePr/>
          <p:nvPr/>
        </p:nvGraphicFramePr>
        <p:xfrm>
          <a:off x="6164050" y="2266936"/>
          <a:ext cx="3000000" cy="3000000"/>
        </p:xfrm>
        <a:graphic>
          <a:graphicData uri="http://schemas.openxmlformats.org/drawingml/2006/table">
            <a:tbl>
              <a:tblPr>
                <a:noFill/>
                <a:tableStyleId>{8477AE7A-4A46-414D-9776-DDDA1A2D00D6}</a:tableStyleId>
              </a:tblPr>
              <a:tblGrid>
                <a:gridCol w="563075"/>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12</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13</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14</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21</a:t>
                      </a:r>
                      <a:endParaRPr b="0" i="0" sz="1400" u="none" cap="none" strike="noStrike">
                        <a:solidFill>
                          <a:srgbClr val="000000"/>
                        </a:solidFill>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22</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23</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24</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31</a:t>
                      </a:r>
                      <a:endParaRPr b="0" i="0" sz="1400" u="none" cap="none" strike="noStrike">
                        <a:solidFill>
                          <a:srgbClr val="000000"/>
                        </a:solidFill>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32</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33</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34</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41</a:t>
                      </a:r>
                      <a:endParaRPr b="0" i="0" sz="1400" u="none" cap="none" strike="noStrike">
                        <a:solidFill>
                          <a:srgbClr val="000000"/>
                        </a:solidFill>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42</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43</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44</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80" name="Google Shape;280;p21"/>
          <p:cNvGraphicFramePr/>
          <p:nvPr/>
        </p:nvGraphicFramePr>
        <p:xfrm>
          <a:off x="3887298" y="2563311"/>
          <a:ext cx="3000000" cy="3000000"/>
        </p:xfrm>
        <a:graphic>
          <a:graphicData uri="http://schemas.openxmlformats.org/drawingml/2006/table">
            <a:tbl>
              <a:tblPr>
                <a:noFill/>
                <a:tableStyleId>{8477AE7A-4A46-414D-9776-DDDA1A2D00D6}</a:tableStyleId>
              </a:tblPr>
              <a:tblGrid>
                <a:gridCol w="441100"/>
                <a:gridCol w="441100"/>
                <a:gridCol w="44110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13</a:t>
                      </a:r>
                      <a:endParaRPr sz="1200" u="none" cap="none" strike="noStrike">
                        <a:latin typeface="Arial"/>
                        <a:ea typeface="Arial"/>
                        <a:cs typeface="Arial"/>
                        <a:sym typeface="Arial"/>
                      </a:endParaRPr>
                    </a:p>
                  </a:txBody>
                  <a:tcPr marT="91425" marB="91425" marR="91425" marL="91425" anchor="ctr">
                    <a:solidFill>
                      <a:schemeClr val="lt1"/>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23</a:t>
                      </a:r>
                      <a:endParaRPr sz="1200" u="none" cap="none" strike="noStrike">
                        <a:latin typeface="Arial"/>
                        <a:ea typeface="Arial"/>
                        <a:cs typeface="Arial"/>
                        <a:sym typeface="Arial"/>
                      </a:endParaRPr>
                    </a:p>
                  </a:txBody>
                  <a:tcPr marT="91425" marB="91425" marR="91425" marL="91425" anchor="ctr">
                    <a:solidFill>
                      <a:schemeClr val="lt1"/>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33</a:t>
                      </a:r>
                      <a:endParaRPr sz="1200" u="none" cap="none" strike="noStrike">
                        <a:latin typeface="Arial"/>
                        <a:ea typeface="Arial"/>
                        <a:cs typeface="Arial"/>
                        <a:sym typeface="Arial"/>
                      </a:endParaRPr>
                    </a:p>
                  </a:txBody>
                  <a:tcPr marT="91425" marB="91425" marR="91425" marL="91425" anchor="ctr">
                    <a:solidFill>
                      <a:schemeClr val="lt1"/>
                    </a:solidFill>
                  </a:tcPr>
                </a:tc>
              </a:tr>
            </a:tbl>
          </a:graphicData>
        </a:graphic>
      </p:graphicFrame>
      <p:sp>
        <p:nvSpPr>
          <p:cNvPr id="281" name="Google Shape;281;p21"/>
          <p:cNvSpPr txBox="1"/>
          <p:nvPr/>
        </p:nvSpPr>
        <p:spPr>
          <a:xfrm>
            <a:off x="551356" y="1353387"/>
            <a:ext cx="78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Los parámetros que aprenden estas capas son los valores que conforman los múltiples filtros de convolución.</a:t>
            </a:r>
            <a:endParaRPr b="0" i="0" sz="1400" u="none" cap="none" strike="noStrike">
              <a:solidFill>
                <a:srgbClr val="000000"/>
              </a:solidFill>
              <a:latin typeface="Montserrat"/>
              <a:ea typeface="Montserrat"/>
              <a:cs typeface="Montserrat"/>
              <a:sym typeface="Montserrat"/>
            </a:endParaRPr>
          </a:p>
        </p:txBody>
      </p:sp>
      <p:graphicFrame>
        <p:nvGraphicFramePr>
          <p:cNvPr id="282" name="Google Shape;282;p21"/>
          <p:cNvGraphicFramePr/>
          <p:nvPr/>
        </p:nvGraphicFramePr>
        <p:xfrm>
          <a:off x="484175" y="1968987"/>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3" name="Google Shape;283;p21"/>
          <p:cNvSpPr txBox="1"/>
          <p:nvPr/>
        </p:nvSpPr>
        <p:spPr>
          <a:xfrm>
            <a:off x="4219225" y="3903518"/>
            <a:ext cx="563103" cy="215444"/>
          </a:xfrm>
          <a:prstGeom prst="rect">
            <a:avLst/>
          </a:prstGeom>
          <a:blipFill rotWithShape="1">
            <a:blip r:embed="rId3">
              <a:alphaModFix/>
            </a:blip>
            <a:stretch>
              <a:fillRect b="-8327" l="-5369" r="-536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84" name="Google Shape;284;p21"/>
          <p:cNvSpPr txBox="1"/>
          <p:nvPr/>
        </p:nvSpPr>
        <p:spPr>
          <a:xfrm>
            <a:off x="2581348" y="4556053"/>
            <a:ext cx="3749616" cy="215444"/>
          </a:xfrm>
          <a:prstGeom prst="rect">
            <a:avLst/>
          </a:prstGeom>
          <a:blipFill rotWithShape="1">
            <a:blip r:embed="rId4">
              <a:alphaModFix/>
            </a:blip>
            <a:stretch>
              <a:fillRect b="-13883"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aphicFrame>
        <p:nvGraphicFramePr>
          <p:cNvPr id="289" name="Google Shape;289;gf6a9703ee6_0_11"/>
          <p:cNvGraphicFramePr/>
          <p:nvPr/>
        </p:nvGraphicFramePr>
        <p:xfrm>
          <a:off x="6323500" y="2391850"/>
          <a:ext cx="3000000" cy="3000000"/>
        </p:xfrm>
        <a:graphic>
          <a:graphicData uri="http://schemas.openxmlformats.org/drawingml/2006/table">
            <a:tbl>
              <a:tblPr>
                <a:noFill/>
                <a:tableStyleId>{8477AE7A-4A46-414D-9776-DDDA1A2D00D6}</a:tableStyleId>
              </a:tblPr>
              <a:tblGrid>
                <a:gridCol w="563075"/>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9B9B9B"/>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B9B9B"/>
                    </a:solidFill>
                  </a:tcPr>
                </a:tc>
              </a:tr>
            </a:tbl>
          </a:graphicData>
        </a:graphic>
      </p:graphicFrame>
      <p:sp>
        <p:nvSpPr>
          <p:cNvPr id="290" name="Google Shape;290;gf6a9703ee6_0_11"/>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
        <p:nvSpPr>
          <p:cNvPr id="291" name="Google Shape;291;gf6a9703ee6_0_11"/>
          <p:cNvSpPr txBox="1"/>
          <p:nvPr/>
        </p:nvSpPr>
        <p:spPr>
          <a:xfrm>
            <a:off x="3388700" y="3256650"/>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292" name="Google Shape;292;gf6a9703ee6_0_11"/>
          <p:cNvSpPr txBox="1"/>
          <p:nvPr/>
        </p:nvSpPr>
        <p:spPr>
          <a:xfrm>
            <a:off x="5641300" y="3197100"/>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293" name="Google Shape;293;gf6a9703ee6_0_11"/>
          <p:cNvSpPr txBox="1"/>
          <p:nvPr/>
        </p:nvSpPr>
        <p:spPr>
          <a:xfrm>
            <a:off x="606775" y="1467550"/>
            <a:ext cx="78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Los parámetros que aprenden estas capas son los valores que conforman los múltiples filtros de convolución.</a:t>
            </a:r>
            <a:endParaRPr b="0" i="0" sz="1400" u="none" cap="none" strike="noStrike">
              <a:solidFill>
                <a:srgbClr val="000000"/>
              </a:solidFill>
              <a:latin typeface="Montserrat"/>
              <a:ea typeface="Montserrat"/>
              <a:cs typeface="Montserrat"/>
              <a:sym typeface="Montserrat"/>
            </a:endParaRPr>
          </a:p>
        </p:txBody>
      </p:sp>
      <p:graphicFrame>
        <p:nvGraphicFramePr>
          <p:cNvPr id="294" name="Google Shape;294;gf6a9703ee6_0_11"/>
          <p:cNvGraphicFramePr/>
          <p:nvPr/>
        </p:nvGraphicFramePr>
        <p:xfrm>
          <a:off x="6164050" y="2529925"/>
          <a:ext cx="3000000" cy="3000000"/>
        </p:xfrm>
        <a:graphic>
          <a:graphicData uri="http://schemas.openxmlformats.org/drawingml/2006/table">
            <a:tbl>
              <a:tblPr>
                <a:noFill/>
                <a:tableStyleId>{8477AE7A-4A46-414D-9776-DDDA1A2D00D6}</a:tableStyleId>
              </a:tblPr>
              <a:tblGrid>
                <a:gridCol w="563075"/>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a:txBody>
                  <a:tcPr marT="91425" marB="91425" marR="91425" marL="91425" anchor="ctr">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12</a:t>
                      </a:r>
                      <a:endParaRPr baseline="-25000" sz="1400" u="none" cap="none" strike="noStrike">
                        <a:latin typeface="Arial"/>
                        <a:ea typeface="Arial"/>
                        <a:cs typeface="Arial"/>
                        <a:sym typeface="Arial"/>
                      </a:endParaRPr>
                    </a:p>
                  </a:txBody>
                  <a:tcPr marT="91425" marB="91425" marR="91425" marL="91425" anchor="ctr">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13</a:t>
                      </a:r>
                      <a:endParaRPr baseline="-25000" sz="1400" u="none" cap="none" strike="noStrike">
                        <a:latin typeface="Arial"/>
                        <a:ea typeface="Arial"/>
                        <a:cs typeface="Arial"/>
                        <a:sym typeface="Arial"/>
                      </a:endParaRPr>
                    </a:p>
                  </a:txBody>
                  <a:tcPr marT="91425" marB="91425" marR="91425" marL="91425" anchor="ctr">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14</a:t>
                      </a:r>
                      <a:endParaRPr baseline="-25000" sz="1400" u="none" cap="none" strike="noStrike">
                        <a:latin typeface="Arial"/>
                        <a:ea typeface="Arial"/>
                        <a:cs typeface="Arial"/>
                        <a:sym typeface="Arial"/>
                      </a:endParaRPr>
                    </a:p>
                  </a:txBody>
                  <a:tcPr marT="91425" marB="91425" marR="91425" marL="91425" anchor="ctr">
                    <a:lnB cap="flat" cmpd="sng" w="9525">
                      <a:solidFill>
                        <a:srgbClr val="9E9E9E"/>
                      </a:solidFill>
                      <a:prstDash val="solid"/>
                      <a:round/>
                      <a:headEnd len="sm" w="sm" type="none"/>
                      <a:tailEnd len="sm" w="sm" type="none"/>
                    </a:lnB>
                    <a:solidFill>
                      <a:srgbClr val="FF955A"/>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21</a:t>
                      </a:r>
                      <a:endParaRPr b="0" i="0" sz="1400" u="none" cap="none" strike="noStrike">
                        <a:solidFill>
                          <a:srgbClr val="000000"/>
                        </a:solidFill>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22</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23</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24</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31</a:t>
                      </a:r>
                      <a:endParaRPr b="0" i="0" sz="1400" u="none" cap="none" strike="noStrike">
                        <a:solidFill>
                          <a:srgbClr val="000000"/>
                        </a:solidFill>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32</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33</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34</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41</a:t>
                      </a:r>
                      <a:endParaRPr b="0" i="0" sz="1400" u="none" cap="none" strike="noStrike">
                        <a:solidFill>
                          <a:srgbClr val="000000"/>
                        </a:solidFill>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42</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43</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z</a:t>
                      </a:r>
                      <a:r>
                        <a:rPr b="0" baseline="-25000" i="0" lang="es" sz="1400" u="none" cap="none" strike="noStrike">
                          <a:solidFill>
                            <a:srgbClr val="000000"/>
                          </a:solidFill>
                          <a:latin typeface="Arial"/>
                          <a:ea typeface="Arial"/>
                          <a:cs typeface="Arial"/>
                          <a:sym typeface="Arial"/>
                        </a:rPr>
                        <a:t>44</a:t>
                      </a:r>
                      <a:endParaRPr baseline="-25000" sz="1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955A"/>
                    </a:solidFill>
                  </a:tcPr>
                </a:tc>
              </a:tr>
            </a:tbl>
          </a:graphicData>
        </a:graphic>
      </p:graphicFrame>
      <p:graphicFrame>
        <p:nvGraphicFramePr>
          <p:cNvPr id="295" name="Google Shape;295;gf6a9703ee6_0_11"/>
          <p:cNvGraphicFramePr/>
          <p:nvPr/>
        </p:nvGraphicFramePr>
        <p:xfrm>
          <a:off x="484175" y="2231976"/>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96" name="Google Shape;296;gf6a9703ee6_0_11"/>
          <p:cNvGraphicFramePr/>
          <p:nvPr/>
        </p:nvGraphicFramePr>
        <p:xfrm>
          <a:off x="3943037" y="2144130"/>
          <a:ext cx="3000000" cy="3000000"/>
        </p:xfrm>
        <a:graphic>
          <a:graphicData uri="http://schemas.openxmlformats.org/drawingml/2006/table">
            <a:tbl>
              <a:tblPr bandRow="1" firstRow="1">
                <a:noFill/>
                <a:tableStyleId>{8477AE7A-4A46-414D-9776-DDDA1A2D00D6}</a:tableStyleId>
              </a:tblPr>
              <a:tblGrid>
                <a:gridCol w="442975"/>
                <a:gridCol w="442975"/>
                <a:gridCol w="442975"/>
              </a:tblGrid>
              <a:tr h="37085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11</a:t>
                      </a:r>
                      <a:endParaRPr baseline="-2500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12</a:t>
                      </a:r>
                      <a:endParaRPr b="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13</a:t>
                      </a:r>
                      <a:endParaRPr sz="1200" u="none" cap="none" strike="noStrike">
                        <a:latin typeface="Arial"/>
                        <a:ea typeface="Arial"/>
                        <a:cs typeface="Arial"/>
                        <a:sym typeface="Arial"/>
                      </a:endParaRPr>
                    </a:p>
                  </a:txBody>
                  <a:tcPr marT="91425" marB="91425" marR="91425" marL="91425" anchor="ctr">
                    <a:solidFill>
                      <a:srgbClr val="FF955A"/>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21</a:t>
                      </a:r>
                      <a:endParaRPr baseline="-2500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22</a:t>
                      </a:r>
                      <a:endParaRPr b="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23</a:t>
                      </a:r>
                      <a:endParaRPr sz="1200" u="none" cap="none" strike="noStrike">
                        <a:latin typeface="Arial"/>
                        <a:ea typeface="Arial"/>
                        <a:cs typeface="Arial"/>
                        <a:sym typeface="Arial"/>
                      </a:endParaRPr>
                    </a:p>
                  </a:txBody>
                  <a:tcPr marT="91425" marB="91425" marR="91425" marL="91425" anchor="ctr">
                    <a:solidFill>
                      <a:srgbClr val="FF955A"/>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31</a:t>
                      </a:r>
                      <a:endParaRPr baseline="-2500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32</a:t>
                      </a:r>
                      <a:endParaRPr b="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33</a:t>
                      </a:r>
                      <a:endParaRPr sz="1200" u="none" cap="none" strike="noStrike">
                        <a:latin typeface="Arial"/>
                        <a:ea typeface="Arial"/>
                        <a:cs typeface="Arial"/>
                        <a:sym typeface="Arial"/>
                      </a:endParaRPr>
                    </a:p>
                  </a:txBody>
                  <a:tcPr marT="91425" marB="91425" marR="91425" marL="91425" anchor="ctr">
                    <a:solidFill>
                      <a:srgbClr val="FF955A"/>
                    </a:solidFill>
                  </a:tcPr>
                </a:tc>
              </a:tr>
            </a:tbl>
          </a:graphicData>
        </a:graphic>
      </p:graphicFrame>
      <p:graphicFrame>
        <p:nvGraphicFramePr>
          <p:cNvPr id="297" name="Google Shape;297;gf6a9703ee6_0_11"/>
          <p:cNvGraphicFramePr/>
          <p:nvPr/>
        </p:nvGraphicFramePr>
        <p:xfrm>
          <a:off x="3943037" y="3477114"/>
          <a:ext cx="3000000" cy="3000000"/>
        </p:xfrm>
        <a:graphic>
          <a:graphicData uri="http://schemas.openxmlformats.org/drawingml/2006/table">
            <a:tbl>
              <a:tblPr bandRow="1" firstRow="1">
                <a:noFill/>
                <a:tableStyleId>{8477AE7A-4A46-414D-9776-DDDA1A2D00D6}</a:tableStyleId>
              </a:tblPr>
              <a:tblGrid>
                <a:gridCol w="442975"/>
                <a:gridCol w="442975"/>
                <a:gridCol w="442975"/>
              </a:tblGrid>
              <a:tr h="37085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11</a:t>
                      </a:r>
                      <a:endParaRPr baseline="-25000" sz="1200" u="none" cap="none" strike="noStrike">
                        <a:latin typeface="Arial"/>
                        <a:ea typeface="Arial"/>
                        <a:cs typeface="Arial"/>
                        <a:sym typeface="Arial"/>
                      </a:endParaRPr>
                    </a:p>
                  </a:txBody>
                  <a:tcPr marT="91425" marB="91425" marR="91425" marL="91425" anchor="ctr">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12</a:t>
                      </a:r>
                      <a:endParaRPr b="0" sz="1200" u="none" cap="none" strike="noStrike">
                        <a:latin typeface="Arial"/>
                        <a:ea typeface="Arial"/>
                        <a:cs typeface="Arial"/>
                        <a:sym typeface="Arial"/>
                      </a:endParaRPr>
                    </a:p>
                  </a:txBody>
                  <a:tcPr marT="91425" marB="91425" marR="91425" marL="91425" anchor="ctr">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13</a:t>
                      </a:r>
                      <a:endParaRPr sz="1200" u="none" cap="none" strike="noStrike">
                        <a:latin typeface="Arial"/>
                        <a:ea typeface="Arial"/>
                        <a:cs typeface="Arial"/>
                        <a:sym typeface="Arial"/>
                      </a:endParaRPr>
                    </a:p>
                  </a:txBody>
                  <a:tcPr marT="91425" marB="91425" marR="91425" marL="91425" anchor="ctr">
                    <a:solidFill>
                      <a:srgbClr val="9B9B9B"/>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21</a:t>
                      </a:r>
                      <a:endParaRPr baseline="-25000" sz="1200" u="none" cap="none" strike="noStrike">
                        <a:latin typeface="Arial"/>
                        <a:ea typeface="Arial"/>
                        <a:cs typeface="Arial"/>
                        <a:sym typeface="Arial"/>
                      </a:endParaRPr>
                    </a:p>
                  </a:txBody>
                  <a:tcPr marT="91425" marB="91425" marR="91425" marL="91425" anchor="ctr">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22</a:t>
                      </a:r>
                      <a:endParaRPr b="0" sz="1200" u="none" cap="none" strike="noStrike">
                        <a:latin typeface="Arial"/>
                        <a:ea typeface="Arial"/>
                        <a:cs typeface="Arial"/>
                        <a:sym typeface="Arial"/>
                      </a:endParaRPr>
                    </a:p>
                  </a:txBody>
                  <a:tcPr marT="91425" marB="91425" marR="91425" marL="91425" anchor="ctr">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23</a:t>
                      </a:r>
                      <a:endParaRPr sz="1200" u="none" cap="none" strike="noStrike">
                        <a:latin typeface="Arial"/>
                        <a:ea typeface="Arial"/>
                        <a:cs typeface="Arial"/>
                        <a:sym typeface="Arial"/>
                      </a:endParaRPr>
                    </a:p>
                  </a:txBody>
                  <a:tcPr marT="91425" marB="91425" marR="91425" marL="91425" anchor="ctr">
                    <a:solidFill>
                      <a:srgbClr val="9B9B9B"/>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31</a:t>
                      </a:r>
                      <a:endParaRPr baseline="-25000" sz="1200" u="none" cap="none" strike="noStrike">
                        <a:latin typeface="Arial"/>
                        <a:ea typeface="Arial"/>
                        <a:cs typeface="Arial"/>
                        <a:sym typeface="Arial"/>
                      </a:endParaRPr>
                    </a:p>
                  </a:txBody>
                  <a:tcPr marT="91425" marB="91425" marR="91425" marL="91425" anchor="ctr">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32</a:t>
                      </a:r>
                      <a:endParaRPr b="0" sz="1200" u="none" cap="none" strike="noStrike">
                        <a:latin typeface="Arial"/>
                        <a:ea typeface="Arial"/>
                        <a:cs typeface="Arial"/>
                        <a:sym typeface="Arial"/>
                      </a:endParaRPr>
                    </a:p>
                  </a:txBody>
                  <a:tcPr marT="91425" marB="91425" marR="91425" marL="91425" anchor="ctr">
                    <a:solidFill>
                      <a:srgbClr val="9B9B9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33</a:t>
                      </a:r>
                      <a:endParaRPr sz="1200" u="none" cap="none" strike="noStrike">
                        <a:latin typeface="Arial"/>
                        <a:ea typeface="Arial"/>
                        <a:cs typeface="Arial"/>
                        <a:sym typeface="Arial"/>
                      </a:endParaRPr>
                    </a:p>
                  </a:txBody>
                  <a:tcPr marT="91425" marB="91425" marR="91425" marL="91425" anchor="ctr">
                    <a:solidFill>
                      <a:srgbClr val="9B9B9B"/>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15"/>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303" name="Google Shape;303;p15"/>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304" name="Google Shape;304;p15"/>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305" name="Google Shape;305;p15"/>
          <p:cNvCxnSpPr>
            <a:stCxn id="302" idx="3"/>
            <a:endCxn id="303"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306" name="Google Shape;306;p15"/>
          <p:cNvCxnSpPr>
            <a:stCxn id="303" idx="3"/>
            <a:endCxn id="304"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307" name="Google Shape;307;p15"/>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308" name="Google Shape;308;p15"/>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309" name="Google Shape;309;p15"/>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310" name="Google Shape;310;p15"/>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3"/>
          <p:cNvSpPr txBox="1"/>
          <p:nvPr>
            <p:ph type="title"/>
          </p:nvPr>
        </p:nvSpPr>
        <p:spPr>
          <a:xfrm>
            <a:off x="673000" y="5707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Filtros convolucionales</a:t>
            </a:r>
            <a:endParaRPr>
              <a:latin typeface="Montserrat"/>
              <a:ea typeface="Montserrat"/>
              <a:cs typeface="Montserrat"/>
              <a:sym typeface="Montserrat"/>
            </a:endParaRPr>
          </a:p>
        </p:txBody>
      </p:sp>
      <p:sp>
        <p:nvSpPr>
          <p:cNvPr id="316" name="Google Shape;316;p23"/>
          <p:cNvSpPr txBox="1"/>
          <p:nvPr>
            <p:ph idx="1" type="body"/>
          </p:nvPr>
        </p:nvSpPr>
        <p:spPr>
          <a:xfrm>
            <a:off x="616549" y="1359199"/>
            <a:ext cx="8007905" cy="3089429"/>
          </a:xfrm>
          <a:prstGeom prst="rect">
            <a:avLst/>
          </a:prstGeom>
          <a:blipFill rotWithShape="1">
            <a:blip r:embed="rId3">
              <a:alphaModFix/>
            </a:blip>
            <a:stretch>
              <a:fillRect b="0" l="-71" r="0" t="0"/>
            </a:stretch>
          </a:blip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rPr lang="es"/>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4"/>
          <p:cNvSpPr txBox="1"/>
          <p:nvPr>
            <p:ph type="title"/>
          </p:nvPr>
        </p:nvSpPr>
        <p:spPr>
          <a:xfrm>
            <a:off x="727650" y="612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Zero-Padding (completar con ceros)</a:t>
            </a:r>
            <a:endParaRPr>
              <a:latin typeface="Montserrat"/>
              <a:ea typeface="Montserrat"/>
              <a:cs typeface="Montserrat"/>
              <a:sym typeface="Montserrat"/>
            </a:endParaRPr>
          </a:p>
        </p:txBody>
      </p:sp>
      <p:graphicFrame>
        <p:nvGraphicFramePr>
          <p:cNvPr id="322" name="Google Shape;322;p24"/>
          <p:cNvGraphicFramePr/>
          <p:nvPr/>
        </p:nvGraphicFramePr>
        <p:xfrm>
          <a:off x="613450" y="1974450"/>
          <a:ext cx="3000000" cy="3000000"/>
        </p:xfrm>
        <a:graphic>
          <a:graphicData uri="http://schemas.openxmlformats.org/drawingml/2006/table">
            <a:tbl>
              <a:tblPr>
                <a:noFill/>
                <a:tableStyleId>{8477AE7A-4A46-414D-9776-DDDA1A2D00D6}</a:tableStyleId>
              </a:tblPr>
              <a:tblGrid>
                <a:gridCol w="516050"/>
                <a:gridCol w="516050"/>
                <a:gridCol w="516050"/>
                <a:gridCol w="516050"/>
                <a:gridCol w="516050"/>
              </a:tblGrid>
              <a:tr h="5129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tc>
              </a:tr>
              <a:tr h="5043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nchor="ctr"/>
                </a:tc>
              </a:tr>
              <a:tr h="4623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tc>
              </a:tr>
              <a:tr h="4623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tc>
              </a:tr>
              <a:tr h="4623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nchor="ctr"/>
                </a:tc>
              </a:tr>
            </a:tbl>
          </a:graphicData>
        </a:graphic>
      </p:graphicFrame>
      <p:graphicFrame>
        <p:nvGraphicFramePr>
          <p:cNvPr id="323" name="Google Shape;323;p24"/>
          <p:cNvGraphicFramePr/>
          <p:nvPr/>
        </p:nvGraphicFramePr>
        <p:xfrm>
          <a:off x="5328825" y="1803200"/>
          <a:ext cx="3000000" cy="3000000"/>
        </p:xfrm>
        <a:graphic>
          <a:graphicData uri="http://schemas.openxmlformats.org/drawingml/2006/table">
            <a:tbl>
              <a:tblPr>
                <a:noFill/>
                <a:tableStyleId>{8477AE7A-4A46-414D-9776-DDDA1A2D00D6}</a:tableStyleId>
              </a:tblPr>
              <a:tblGrid>
                <a:gridCol w="441075"/>
                <a:gridCol w="441075"/>
                <a:gridCol w="441075"/>
                <a:gridCol w="441075"/>
                <a:gridCol w="441075"/>
                <a:gridCol w="441075"/>
                <a:gridCol w="441075"/>
              </a:tblGrid>
              <a:tr h="3520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B cap="flat" cmpd="sng" w="9525">
                      <a:solidFill>
                        <a:srgbClr val="9E9E9E"/>
                      </a:solidFill>
                      <a:prstDash val="solid"/>
                      <a:round/>
                      <a:headEnd len="sm" w="sm" type="none"/>
                      <a:tailEnd len="sm" w="sm" type="none"/>
                    </a:lnB>
                  </a:tcPr>
                </a:tc>
              </a:tr>
              <a:tr h="3373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73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73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73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73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73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24" name="Google Shape;324;p24"/>
          <p:cNvCxnSpPr/>
          <p:nvPr/>
        </p:nvCxnSpPr>
        <p:spPr>
          <a:xfrm>
            <a:off x="3379125" y="3253525"/>
            <a:ext cx="1691400" cy="0"/>
          </a:xfrm>
          <a:prstGeom prst="straightConnector1">
            <a:avLst/>
          </a:prstGeom>
          <a:noFill/>
          <a:ln cap="flat" cmpd="sng" w="9525">
            <a:solidFill>
              <a:schemeClr val="dk2"/>
            </a:solidFill>
            <a:prstDash val="solid"/>
            <a:round/>
            <a:headEnd len="sm" w="sm" type="none"/>
            <a:tailEnd len="med" w="med" type="triangle"/>
          </a:ln>
        </p:spPr>
      </p:cxnSp>
      <p:cxnSp>
        <p:nvCxnSpPr>
          <p:cNvPr id="325" name="Google Shape;325;p24"/>
          <p:cNvCxnSpPr/>
          <p:nvPr/>
        </p:nvCxnSpPr>
        <p:spPr>
          <a:xfrm>
            <a:off x="5303625" y="1544775"/>
            <a:ext cx="440100" cy="0"/>
          </a:xfrm>
          <a:prstGeom prst="straightConnector1">
            <a:avLst/>
          </a:prstGeom>
          <a:noFill/>
          <a:ln cap="flat" cmpd="sng" w="9525">
            <a:solidFill>
              <a:schemeClr val="dk2"/>
            </a:solidFill>
            <a:prstDash val="solid"/>
            <a:round/>
            <a:headEnd len="med" w="med" type="triangle"/>
            <a:tailEnd len="med" w="med" type="triangle"/>
          </a:ln>
        </p:spPr>
      </p:cxnSp>
      <p:sp>
        <p:nvSpPr>
          <p:cNvPr id="326" name="Google Shape;326;p24"/>
          <p:cNvSpPr txBox="1"/>
          <p:nvPr/>
        </p:nvSpPr>
        <p:spPr>
          <a:xfrm>
            <a:off x="5265575" y="1147800"/>
            <a:ext cx="1266600" cy="24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 = 1</a:t>
            </a:r>
            <a:endParaRPr b="0" i="0" sz="1400" u="none" cap="none" strike="noStrike">
              <a:solidFill>
                <a:srgbClr val="000000"/>
              </a:solidFill>
              <a:latin typeface="Lato"/>
              <a:ea typeface="Lato"/>
              <a:cs typeface="Lato"/>
              <a:sym typeface="Lato"/>
            </a:endParaRPr>
          </a:p>
        </p:txBody>
      </p:sp>
      <p:sp>
        <p:nvSpPr>
          <p:cNvPr id="327" name="Google Shape;327;p24"/>
          <p:cNvSpPr/>
          <p:nvPr/>
        </p:nvSpPr>
        <p:spPr>
          <a:xfrm>
            <a:off x="5770750" y="2205300"/>
            <a:ext cx="2205300" cy="196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4"/>
          <p:cNvSpPr/>
          <p:nvPr/>
        </p:nvSpPr>
        <p:spPr>
          <a:xfrm>
            <a:off x="5315175" y="1802525"/>
            <a:ext cx="3087600" cy="2773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5"/>
          <p:cNvSpPr txBox="1"/>
          <p:nvPr>
            <p:ph type="title"/>
          </p:nvPr>
        </p:nvSpPr>
        <p:spPr>
          <a:xfrm>
            <a:off x="7276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Zero-Padding</a:t>
            </a:r>
            <a:endParaRPr>
              <a:latin typeface="Montserrat"/>
              <a:ea typeface="Montserrat"/>
              <a:cs typeface="Montserrat"/>
              <a:sym typeface="Montserrat"/>
            </a:endParaRPr>
          </a:p>
        </p:txBody>
      </p:sp>
      <p:sp>
        <p:nvSpPr>
          <p:cNvPr id="334" name="Google Shape;334;p25"/>
          <p:cNvSpPr txBox="1"/>
          <p:nvPr>
            <p:ph idx="1" type="body"/>
          </p:nvPr>
        </p:nvSpPr>
        <p:spPr>
          <a:xfrm>
            <a:off x="310650" y="1321250"/>
            <a:ext cx="8833350" cy="3758700"/>
          </a:xfrm>
          <a:prstGeom prst="rect">
            <a:avLst/>
          </a:prstGeom>
          <a:blipFill rotWithShape="1">
            <a:blip r:embed="rId3">
              <a:alphaModFix/>
            </a:blip>
            <a:stretch>
              <a:fillRect b="0" l="-63" r="0" t="0"/>
            </a:stretch>
          </a:blip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776100" y="1255925"/>
            <a:ext cx="48048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Ejercicios de las clases</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Proyecto final integrador</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Examen teórico última clase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f355b988be_0_2"/>
          <p:cNvSpPr txBox="1"/>
          <p:nvPr>
            <p:ph type="title"/>
          </p:nvPr>
        </p:nvSpPr>
        <p:spPr>
          <a:xfrm>
            <a:off x="729450" y="5851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Stride</a:t>
            </a:r>
            <a:endParaRPr>
              <a:latin typeface="Montserrat"/>
              <a:ea typeface="Montserrat"/>
              <a:cs typeface="Montserrat"/>
              <a:sym typeface="Montserrat"/>
            </a:endParaRPr>
          </a:p>
        </p:txBody>
      </p:sp>
      <p:sp>
        <p:nvSpPr>
          <p:cNvPr id="340" name="Google Shape;340;gf355b988be_0_2"/>
          <p:cNvSpPr txBox="1"/>
          <p:nvPr/>
        </p:nvSpPr>
        <p:spPr>
          <a:xfrm>
            <a:off x="3390550" y="2484125"/>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341" name="Google Shape;341;gf355b988be_0_2"/>
          <p:cNvSpPr txBox="1"/>
          <p:nvPr/>
        </p:nvSpPr>
        <p:spPr>
          <a:xfrm>
            <a:off x="5488250" y="2424575"/>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342" name="Google Shape;342;gf355b988be_0_2"/>
          <p:cNvGraphicFramePr/>
          <p:nvPr/>
        </p:nvGraphicFramePr>
        <p:xfrm>
          <a:off x="6165900" y="1757400"/>
          <a:ext cx="3000000" cy="3000000"/>
        </p:xfrm>
        <a:graphic>
          <a:graphicData uri="http://schemas.openxmlformats.org/drawingml/2006/table">
            <a:tbl>
              <a:tblPr>
                <a:noFill/>
                <a:tableStyleId>{8477AE7A-4A46-414D-9776-DDDA1A2D00D6}</a:tableStyleId>
              </a:tblPr>
              <a:tblGrid>
                <a:gridCol w="450450"/>
                <a:gridCol w="450450"/>
                <a:gridCol w="450450"/>
                <a:gridCol w="450450"/>
                <a:gridCol w="450450"/>
              </a:tblGrid>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B26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43" name="Google Shape;343;gf355b988be_0_2"/>
          <p:cNvGraphicFramePr/>
          <p:nvPr/>
        </p:nvGraphicFramePr>
        <p:xfrm>
          <a:off x="3889150" y="2053775"/>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13</a:t>
                      </a:r>
                      <a:endParaRPr sz="1200" u="none" cap="none" strike="noStrike">
                        <a:latin typeface="Arial"/>
                        <a:ea typeface="Arial"/>
                        <a:cs typeface="Arial"/>
                        <a:sym typeface="Arial"/>
                      </a:endParaRPr>
                    </a:p>
                  </a:txBody>
                  <a:tcPr marT="91425" marB="91425" marR="91425" marL="91425" anchor="ctr">
                    <a:solidFill>
                      <a:schemeClr val="lt1"/>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23</a:t>
                      </a:r>
                      <a:endParaRPr sz="1200" u="none" cap="none" strike="noStrike">
                        <a:latin typeface="Arial"/>
                        <a:ea typeface="Arial"/>
                        <a:cs typeface="Arial"/>
                        <a:sym typeface="Arial"/>
                      </a:endParaRPr>
                    </a:p>
                  </a:txBody>
                  <a:tcPr marT="91425" marB="91425" marR="91425" marL="91425" anchor="ctr">
                    <a:solidFill>
                      <a:schemeClr val="lt1"/>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33</a:t>
                      </a:r>
                      <a:endParaRPr sz="1200" u="none" cap="none" strike="noStrike">
                        <a:latin typeface="Arial"/>
                        <a:ea typeface="Arial"/>
                        <a:cs typeface="Arial"/>
                        <a:sym typeface="Arial"/>
                      </a:endParaRPr>
                    </a:p>
                  </a:txBody>
                  <a:tcPr marT="91425" marB="91425" marR="91425" marL="91425" anchor="ctr">
                    <a:solidFill>
                      <a:schemeClr val="lt1"/>
                    </a:solidFill>
                  </a:tcPr>
                </a:tc>
              </a:tr>
            </a:tbl>
          </a:graphicData>
        </a:graphic>
      </p:graphicFrame>
      <p:graphicFrame>
        <p:nvGraphicFramePr>
          <p:cNvPr id="344" name="Google Shape;344;gf355b988be_0_2"/>
          <p:cNvGraphicFramePr/>
          <p:nvPr/>
        </p:nvGraphicFramePr>
        <p:xfrm>
          <a:off x="481413" y="1469721"/>
          <a:ext cx="3000000" cy="3000000"/>
        </p:xfrm>
        <a:graphic>
          <a:graphicData uri="http://schemas.openxmlformats.org/drawingml/2006/table">
            <a:tbl>
              <a:tblPr>
                <a:noFill/>
                <a:tableStyleId>{8477AE7A-4A46-414D-9776-DDDA1A2D00D6}</a:tableStyleId>
              </a:tblPr>
              <a:tblGrid>
                <a:gridCol w="389475"/>
                <a:gridCol w="389475"/>
                <a:gridCol w="389475"/>
                <a:gridCol w="389475"/>
                <a:gridCol w="389475"/>
                <a:gridCol w="389475"/>
                <a:gridCol w="389475"/>
              </a:tblGrid>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45" name="Google Shape;345;gf355b988be_0_2"/>
          <p:cNvSpPr/>
          <p:nvPr/>
        </p:nvSpPr>
        <p:spPr>
          <a:xfrm>
            <a:off x="495250" y="1452600"/>
            <a:ext cx="1159200" cy="1188625"/>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f355b988be_0_2"/>
          <p:cNvSpPr/>
          <p:nvPr/>
        </p:nvSpPr>
        <p:spPr>
          <a:xfrm>
            <a:off x="875500" y="1452600"/>
            <a:ext cx="1159200" cy="1188625"/>
          </a:xfrm>
          <a:prstGeom prst="flowChartProcess">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f355b988be_0_2"/>
          <p:cNvSpPr/>
          <p:nvPr/>
        </p:nvSpPr>
        <p:spPr>
          <a:xfrm>
            <a:off x="1264975" y="1452600"/>
            <a:ext cx="1159200" cy="1188625"/>
          </a:xfrm>
          <a:prstGeom prst="flowChartProcess">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f355b988be_0_2"/>
          <p:cNvSpPr/>
          <p:nvPr/>
        </p:nvSpPr>
        <p:spPr>
          <a:xfrm>
            <a:off x="495250" y="1855650"/>
            <a:ext cx="1159200" cy="1188625"/>
          </a:xfrm>
          <a:prstGeom prst="flowChart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f355b988be_0_2"/>
          <p:cNvSpPr txBox="1"/>
          <p:nvPr/>
        </p:nvSpPr>
        <p:spPr>
          <a:xfrm>
            <a:off x="495250" y="4397400"/>
            <a:ext cx="7718700" cy="446400"/>
          </a:xfrm>
          <a:prstGeom prst="rect">
            <a:avLst/>
          </a:prstGeom>
          <a:blipFill rotWithShape="1">
            <a:blip r:embed="rId3">
              <a:alphaModFix/>
            </a:blip>
            <a:stretch>
              <a:fillRect b="-809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f355b988be_0_45"/>
          <p:cNvSpPr txBox="1"/>
          <p:nvPr>
            <p:ph type="title"/>
          </p:nvPr>
        </p:nvSpPr>
        <p:spPr>
          <a:xfrm>
            <a:off x="729450" y="5851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Stride</a:t>
            </a:r>
            <a:endParaRPr>
              <a:latin typeface="Montserrat"/>
              <a:ea typeface="Montserrat"/>
              <a:cs typeface="Montserrat"/>
              <a:sym typeface="Montserrat"/>
            </a:endParaRPr>
          </a:p>
        </p:txBody>
      </p:sp>
      <p:sp>
        <p:nvSpPr>
          <p:cNvPr id="355" name="Google Shape;355;gf355b988be_0_45"/>
          <p:cNvSpPr txBox="1"/>
          <p:nvPr/>
        </p:nvSpPr>
        <p:spPr>
          <a:xfrm>
            <a:off x="3390550" y="2484125"/>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356" name="Google Shape;356;gf355b988be_0_45"/>
          <p:cNvSpPr txBox="1"/>
          <p:nvPr/>
        </p:nvSpPr>
        <p:spPr>
          <a:xfrm>
            <a:off x="5488250" y="2424575"/>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357" name="Google Shape;357;gf355b988be_0_45"/>
          <p:cNvGraphicFramePr/>
          <p:nvPr/>
        </p:nvGraphicFramePr>
        <p:xfrm>
          <a:off x="6344175" y="1988650"/>
          <a:ext cx="3000000" cy="3000000"/>
        </p:xfrm>
        <a:graphic>
          <a:graphicData uri="http://schemas.openxmlformats.org/drawingml/2006/table">
            <a:tbl>
              <a:tblPr>
                <a:noFill/>
                <a:tableStyleId>{8477AE7A-4A46-414D-9776-DDDA1A2D00D6}</a:tableStyleId>
              </a:tblPr>
              <a:tblGrid>
                <a:gridCol w="450450"/>
                <a:gridCol w="450450"/>
                <a:gridCol w="450450"/>
              </a:tblGrid>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B26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D966"/>
                    </a:solidFill>
                  </a:tcPr>
                </a:tc>
              </a:tr>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8" name="Google Shape;358;gf355b988be_0_45"/>
          <p:cNvGraphicFramePr/>
          <p:nvPr/>
        </p:nvGraphicFramePr>
        <p:xfrm>
          <a:off x="3889150" y="2053775"/>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13</a:t>
                      </a:r>
                      <a:endParaRPr sz="1200" u="none" cap="none" strike="noStrike">
                        <a:latin typeface="Arial"/>
                        <a:ea typeface="Arial"/>
                        <a:cs typeface="Arial"/>
                        <a:sym typeface="Arial"/>
                      </a:endParaRPr>
                    </a:p>
                  </a:txBody>
                  <a:tcPr marT="91425" marB="91425" marR="91425" marL="91425" anchor="ctr">
                    <a:solidFill>
                      <a:schemeClr val="lt1"/>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23</a:t>
                      </a:r>
                      <a:endParaRPr sz="1200" u="none" cap="none" strike="noStrike">
                        <a:latin typeface="Arial"/>
                        <a:ea typeface="Arial"/>
                        <a:cs typeface="Arial"/>
                        <a:sym typeface="Arial"/>
                      </a:endParaRPr>
                    </a:p>
                  </a:txBody>
                  <a:tcPr marT="91425" marB="91425" marR="91425" marL="91425" anchor="ctr">
                    <a:solidFill>
                      <a:schemeClr val="lt1"/>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33</a:t>
                      </a:r>
                      <a:endParaRPr sz="1200" u="none" cap="none" strike="noStrike">
                        <a:latin typeface="Arial"/>
                        <a:ea typeface="Arial"/>
                        <a:cs typeface="Arial"/>
                        <a:sym typeface="Arial"/>
                      </a:endParaRPr>
                    </a:p>
                  </a:txBody>
                  <a:tcPr marT="91425" marB="91425" marR="91425" marL="91425" anchor="ctr">
                    <a:solidFill>
                      <a:schemeClr val="lt1"/>
                    </a:solidFill>
                  </a:tcPr>
                </a:tc>
              </a:tr>
            </a:tbl>
          </a:graphicData>
        </a:graphic>
      </p:graphicFrame>
      <p:graphicFrame>
        <p:nvGraphicFramePr>
          <p:cNvPr id="359" name="Google Shape;359;gf355b988be_0_45"/>
          <p:cNvGraphicFramePr/>
          <p:nvPr/>
        </p:nvGraphicFramePr>
        <p:xfrm>
          <a:off x="481413" y="1469721"/>
          <a:ext cx="3000000" cy="3000000"/>
        </p:xfrm>
        <a:graphic>
          <a:graphicData uri="http://schemas.openxmlformats.org/drawingml/2006/table">
            <a:tbl>
              <a:tblPr>
                <a:noFill/>
                <a:tableStyleId>{8477AE7A-4A46-414D-9776-DDDA1A2D00D6}</a:tableStyleId>
              </a:tblPr>
              <a:tblGrid>
                <a:gridCol w="389475"/>
                <a:gridCol w="389475"/>
                <a:gridCol w="389475"/>
                <a:gridCol w="389475"/>
                <a:gridCol w="389475"/>
                <a:gridCol w="389475"/>
                <a:gridCol w="389475"/>
              </a:tblGrid>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36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60" name="Google Shape;360;gf355b988be_0_45"/>
          <p:cNvSpPr/>
          <p:nvPr/>
        </p:nvSpPr>
        <p:spPr>
          <a:xfrm>
            <a:off x="495250" y="1452600"/>
            <a:ext cx="1159200" cy="1188625"/>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f355b988be_0_45"/>
          <p:cNvSpPr/>
          <p:nvPr/>
        </p:nvSpPr>
        <p:spPr>
          <a:xfrm>
            <a:off x="1264988" y="1452600"/>
            <a:ext cx="1159200" cy="1188625"/>
          </a:xfrm>
          <a:prstGeom prst="flowChartProcess">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f355b988be_0_45"/>
          <p:cNvSpPr/>
          <p:nvPr/>
        </p:nvSpPr>
        <p:spPr>
          <a:xfrm>
            <a:off x="2039325" y="1452600"/>
            <a:ext cx="1159200" cy="1188625"/>
          </a:xfrm>
          <a:prstGeom prst="flowChartProcess">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f355b988be_0_45"/>
          <p:cNvSpPr/>
          <p:nvPr/>
        </p:nvSpPr>
        <p:spPr>
          <a:xfrm>
            <a:off x="495250" y="2262150"/>
            <a:ext cx="1159200" cy="1188625"/>
          </a:xfrm>
          <a:prstGeom prst="flowChart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f355b988be_0_45"/>
          <p:cNvSpPr txBox="1"/>
          <p:nvPr/>
        </p:nvSpPr>
        <p:spPr>
          <a:xfrm>
            <a:off x="495250" y="4397400"/>
            <a:ext cx="7718700" cy="446400"/>
          </a:xfrm>
          <a:prstGeom prst="rect">
            <a:avLst/>
          </a:prstGeom>
          <a:blipFill rotWithShape="1">
            <a:blip r:embed="rId3">
              <a:alphaModFix/>
            </a:blip>
            <a:stretch>
              <a:fillRect b="-809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6"/>
          <p:cNvSpPr txBox="1"/>
          <p:nvPr>
            <p:ph type="title"/>
          </p:nvPr>
        </p:nvSpPr>
        <p:spPr>
          <a:xfrm>
            <a:off x="729450" y="5851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Stride</a:t>
            </a:r>
            <a:endParaRPr>
              <a:latin typeface="Montserrat"/>
              <a:ea typeface="Montserrat"/>
              <a:cs typeface="Montserrat"/>
              <a:sym typeface="Montserrat"/>
            </a:endParaRPr>
          </a:p>
        </p:txBody>
      </p:sp>
      <p:sp>
        <p:nvSpPr>
          <p:cNvPr id="370" name="Google Shape;370;p26"/>
          <p:cNvSpPr txBox="1"/>
          <p:nvPr>
            <p:ph idx="1" type="body"/>
          </p:nvPr>
        </p:nvSpPr>
        <p:spPr>
          <a:xfrm>
            <a:off x="856857" y="1440475"/>
            <a:ext cx="7688700" cy="3318900"/>
          </a:xfrm>
          <a:prstGeom prst="rect">
            <a:avLst/>
          </a:prstGeom>
          <a:blipFill rotWithShape="1">
            <a:blip r:embed="rId3">
              <a:alphaModFix/>
            </a:blip>
            <a:stretch>
              <a:fillRect b="2257" l="-152" r="0" t="0"/>
            </a:stretch>
          </a:blip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s"/>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aphicFrame>
        <p:nvGraphicFramePr>
          <p:cNvPr id="375" name="Google Shape;375;gf355b988be_0_59"/>
          <p:cNvGraphicFramePr/>
          <p:nvPr/>
        </p:nvGraphicFramePr>
        <p:xfrm>
          <a:off x="729438" y="1301398"/>
          <a:ext cx="3000000" cy="3000000"/>
        </p:xfrm>
        <a:graphic>
          <a:graphicData uri="http://schemas.openxmlformats.org/drawingml/2006/table">
            <a:tbl>
              <a:tblPr>
                <a:noFill/>
                <a:tableStyleId>{8477AE7A-4A46-414D-9776-DDDA1A2D00D6}</a:tableStyleId>
              </a:tblPr>
              <a:tblGrid>
                <a:gridCol w="382850"/>
                <a:gridCol w="382850"/>
                <a:gridCol w="382850"/>
                <a:gridCol w="382850"/>
                <a:gridCol w="382850"/>
                <a:gridCol w="382850"/>
                <a:gridCol w="382850"/>
                <a:gridCol w="382850"/>
              </a:tblGrid>
              <a:tr h="3352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2</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2</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4</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3</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4</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2</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3</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8</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9</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8</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2</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9</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8</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9</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2</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3</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3</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4</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t>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t>0</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76" name="Google Shape;376;gf355b988be_0_59"/>
          <p:cNvSpPr txBox="1"/>
          <p:nvPr>
            <p:ph type="title"/>
          </p:nvPr>
        </p:nvSpPr>
        <p:spPr>
          <a:xfrm>
            <a:off x="729450" y="5851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Stride</a:t>
            </a:r>
            <a:endParaRPr>
              <a:latin typeface="Montserrat"/>
              <a:ea typeface="Montserrat"/>
              <a:cs typeface="Montserrat"/>
              <a:sym typeface="Montserrat"/>
            </a:endParaRPr>
          </a:p>
        </p:txBody>
      </p:sp>
      <p:sp>
        <p:nvSpPr>
          <p:cNvPr id="377" name="Google Shape;377;gf355b988be_0_59"/>
          <p:cNvSpPr txBox="1"/>
          <p:nvPr/>
        </p:nvSpPr>
        <p:spPr>
          <a:xfrm>
            <a:off x="4293800" y="2489875"/>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378" name="Google Shape;378;gf355b988be_0_59"/>
          <p:cNvSpPr txBox="1"/>
          <p:nvPr/>
        </p:nvSpPr>
        <p:spPr>
          <a:xfrm>
            <a:off x="6488050" y="2424600"/>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379" name="Google Shape;379;gf355b988be_0_59"/>
          <p:cNvGraphicFramePr/>
          <p:nvPr/>
        </p:nvGraphicFramePr>
        <p:xfrm>
          <a:off x="7066800" y="1982963"/>
          <a:ext cx="3000000" cy="3000000"/>
        </p:xfrm>
        <a:graphic>
          <a:graphicData uri="http://schemas.openxmlformats.org/drawingml/2006/table">
            <a:tbl>
              <a:tblPr>
                <a:noFill/>
                <a:tableStyleId>{8477AE7A-4A46-414D-9776-DDDA1A2D00D6}</a:tableStyleId>
              </a:tblPr>
              <a:tblGrid>
                <a:gridCol w="450450"/>
                <a:gridCol w="450450"/>
                <a:gridCol w="450450"/>
              </a:tblGrid>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B26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D966"/>
                    </a:solidFill>
                  </a:tcPr>
                </a:tc>
              </a:tr>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80" name="Google Shape;380;gf355b988be_0_59"/>
          <p:cNvGraphicFramePr/>
          <p:nvPr/>
        </p:nvGraphicFramePr>
        <p:xfrm>
          <a:off x="4888950" y="2053800"/>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13</a:t>
                      </a:r>
                      <a:endParaRPr sz="1200" u="none" cap="none" strike="noStrike">
                        <a:latin typeface="Arial"/>
                        <a:ea typeface="Arial"/>
                        <a:cs typeface="Arial"/>
                        <a:sym typeface="Arial"/>
                      </a:endParaRPr>
                    </a:p>
                  </a:txBody>
                  <a:tcPr marT="91425" marB="91425" marR="91425" marL="91425" anchor="ctr">
                    <a:solidFill>
                      <a:schemeClr val="lt1"/>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23</a:t>
                      </a:r>
                      <a:endParaRPr sz="1200" u="none" cap="none" strike="noStrike">
                        <a:latin typeface="Arial"/>
                        <a:ea typeface="Arial"/>
                        <a:cs typeface="Arial"/>
                        <a:sym typeface="Arial"/>
                      </a:endParaRPr>
                    </a:p>
                  </a:txBody>
                  <a:tcPr marT="91425" marB="91425" marR="91425" marL="91425" anchor="ctr">
                    <a:solidFill>
                      <a:schemeClr val="lt1"/>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31</a:t>
                      </a:r>
                      <a:endParaRPr baseline="-2500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32</a:t>
                      </a:r>
                      <a:endParaRPr b="0" sz="1200" u="none" cap="none" strike="noStrike">
                        <a:latin typeface="Arial"/>
                        <a:ea typeface="Arial"/>
                        <a:cs typeface="Arial"/>
                        <a:sym typeface="Aria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33</a:t>
                      </a:r>
                      <a:endParaRPr sz="1200" u="none" cap="none" strike="noStrike">
                        <a:latin typeface="Arial"/>
                        <a:ea typeface="Arial"/>
                        <a:cs typeface="Arial"/>
                        <a:sym typeface="Arial"/>
                      </a:endParaRPr>
                    </a:p>
                  </a:txBody>
                  <a:tcPr marT="91425" marB="91425" marR="91425" marL="91425" anchor="ctr">
                    <a:solidFill>
                      <a:schemeClr val="lt1"/>
                    </a:solidFill>
                  </a:tcPr>
                </a:tc>
              </a:tr>
            </a:tbl>
          </a:graphicData>
        </a:graphic>
      </p:graphicFrame>
      <p:sp>
        <p:nvSpPr>
          <p:cNvPr id="381" name="Google Shape;381;gf355b988be_0_59"/>
          <p:cNvSpPr/>
          <p:nvPr/>
        </p:nvSpPr>
        <p:spPr>
          <a:xfrm>
            <a:off x="729450" y="1301400"/>
            <a:ext cx="1159200" cy="1005750"/>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f355b988be_0_59"/>
          <p:cNvSpPr/>
          <p:nvPr/>
        </p:nvSpPr>
        <p:spPr>
          <a:xfrm>
            <a:off x="1495150" y="1301400"/>
            <a:ext cx="1159200" cy="1005750"/>
          </a:xfrm>
          <a:prstGeom prst="flowChartProcess">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f355b988be_0_59"/>
          <p:cNvSpPr/>
          <p:nvPr/>
        </p:nvSpPr>
        <p:spPr>
          <a:xfrm>
            <a:off x="2260850" y="1301400"/>
            <a:ext cx="1159200" cy="1005750"/>
          </a:xfrm>
          <a:prstGeom prst="flowChartProcess">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f355b988be_0_59"/>
          <p:cNvSpPr/>
          <p:nvPr/>
        </p:nvSpPr>
        <p:spPr>
          <a:xfrm>
            <a:off x="729450" y="1977448"/>
            <a:ext cx="1159200" cy="1005750"/>
          </a:xfrm>
          <a:prstGeom prst="flowChart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f355b988be_0_59"/>
          <p:cNvSpPr/>
          <p:nvPr/>
        </p:nvSpPr>
        <p:spPr>
          <a:xfrm>
            <a:off x="3026550" y="1301400"/>
            <a:ext cx="1159200" cy="1005750"/>
          </a:xfrm>
          <a:prstGeom prst="flowChartProcess">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f355b988be_0_59"/>
          <p:cNvSpPr txBox="1"/>
          <p:nvPr/>
        </p:nvSpPr>
        <p:spPr>
          <a:xfrm>
            <a:off x="4522600" y="959550"/>
            <a:ext cx="4275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La convolución con el filtro en la posición azul no se podría computar...</a:t>
            </a:r>
            <a:endParaRPr b="0" i="0" sz="1200" u="none" cap="none" strike="noStrike">
              <a:solidFill>
                <a:srgbClr val="000000"/>
              </a:solidFill>
              <a:latin typeface="Montserrat"/>
              <a:ea typeface="Montserrat"/>
              <a:cs typeface="Montserrat"/>
              <a:sym typeface="Montserrat"/>
            </a:endParaRPr>
          </a:p>
        </p:txBody>
      </p:sp>
      <p:sp>
        <p:nvSpPr>
          <p:cNvPr id="387" name="Google Shape;387;gf355b988be_0_59"/>
          <p:cNvSpPr txBox="1"/>
          <p:nvPr/>
        </p:nvSpPr>
        <p:spPr>
          <a:xfrm>
            <a:off x="4148675" y="3506600"/>
            <a:ext cx="4677900" cy="1289490"/>
          </a:xfrm>
          <a:prstGeom prst="rect">
            <a:avLst/>
          </a:prstGeom>
          <a:blipFill rotWithShape="1">
            <a:blip r:embed="rId3">
              <a:alphaModFix/>
            </a:blip>
            <a:stretch>
              <a:fillRect b="0" l="-123" r="-252"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aphicFrame>
        <p:nvGraphicFramePr>
          <p:cNvPr id="392" name="Google Shape;392;gf355b988be_0_88"/>
          <p:cNvGraphicFramePr/>
          <p:nvPr/>
        </p:nvGraphicFramePr>
        <p:xfrm>
          <a:off x="386125" y="1696351"/>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bl>
          </a:graphicData>
        </a:graphic>
      </p:graphicFrame>
      <p:sp>
        <p:nvSpPr>
          <p:cNvPr id="393" name="Google Shape;393;gf355b988be_0_88"/>
          <p:cNvSpPr txBox="1"/>
          <p:nvPr>
            <p:ph type="title"/>
          </p:nvPr>
        </p:nvSpPr>
        <p:spPr>
          <a:xfrm>
            <a:off x="729450" y="540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Volumen de entrada y salida</a:t>
            </a:r>
            <a:endParaRPr>
              <a:latin typeface="Montserrat"/>
              <a:ea typeface="Montserrat"/>
              <a:cs typeface="Montserrat"/>
              <a:sym typeface="Montserrat"/>
            </a:endParaRPr>
          </a:p>
        </p:txBody>
      </p:sp>
      <p:sp>
        <p:nvSpPr>
          <p:cNvPr id="394" name="Google Shape;394;gf355b988be_0_88"/>
          <p:cNvSpPr txBox="1"/>
          <p:nvPr/>
        </p:nvSpPr>
        <p:spPr>
          <a:xfrm>
            <a:off x="3291925" y="2793925"/>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395" name="Google Shape;395;gf355b988be_0_88"/>
          <p:cNvSpPr txBox="1"/>
          <p:nvPr/>
        </p:nvSpPr>
        <p:spPr>
          <a:xfrm>
            <a:off x="5456975" y="2709650"/>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396" name="Google Shape;396;gf355b988be_0_88"/>
          <p:cNvGraphicFramePr/>
          <p:nvPr/>
        </p:nvGraphicFramePr>
        <p:xfrm>
          <a:off x="3903038" y="1902738"/>
          <a:ext cx="3000000" cy="3000000"/>
        </p:xfrm>
        <a:graphic>
          <a:graphicData uri="http://schemas.openxmlformats.org/drawingml/2006/table">
            <a:tbl>
              <a:tblPr>
                <a:noFill/>
                <a:tableStyleId>{8477AE7A-4A46-414D-9776-DDDA1A2D00D6}</a:tableStyleId>
              </a:tblPr>
              <a:tblGrid>
                <a:gridCol w="422650"/>
                <a:gridCol w="422650"/>
                <a:gridCol w="422650"/>
              </a:tblGrid>
              <a:tr h="396225">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11</a:t>
                      </a:r>
                      <a:r>
                        <a:rPr baseline="-25000" lang="es" sz="1000"/>
                        <a:t>3</a:t>
                      </a:r>
                      <a:endParaRPr baseline="-2500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12</a:t>
                      </a:r>
                      <a:r>
                        <a:rPr baseline="-25000" lang="es" sz="1000"/>
                        <a:t>3</a:t>
                      </a:r>
                      <a:endParaRPr b="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13</a:t>
                      </a:r>
                      <a:r>
                        <a:rPr baseline="-25000" lang="es" sz="1000"/>
                        <a:t>3</a:t>
                      </a:r>
                      <a:endParaRPr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r>
              <a:tr h="396225">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211</a:t>
                      </a:r>
                      <a:endParaRPr baseline="-2500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221</a:t>
                      </a:r>
                      <a:endParaRPr b="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231</a:t>
                      </a:r>
                      <a:endParaRPr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r>
              <a:tr h="396225">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311</a:t>
                      </a:r>
                      <a:endParaRPr baseline="-2500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321</a:t>
                      </a:r>
                      <a:endParaRPr b="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331</a:t>
                      </a:r>
                      <a:endParaRPr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r>
            </a:tbl>
          </a:graphicData>
        </a:graphic>
      </p:graphicFrame>
      <p:graphicFrame>
        <p:nvGraphicFramePr>
          <p:cNvPr id="397" name="Google Shape;397;gf355b988be_0_88"/>
          <p:cNvGraphicFramePr/>
          <p:nvPr/>
        </p:nvGraphicFramePr>
        <p:xfrm>
          <a:off x="3821413" y="2307785"/>
          <a:ext cx="3000000" cy="3000000"/>
        </p:xfrm>
        <a:graphic>
          <a:graphicData uri="http://schemas.openxmlformats.org/drawingml/2006/table">
            <a:tbl>
              <a:tblPr>
                <a:noFill/>
                <a:tableStyleId>{8477AE7A-4A46-414D-9776-DDDA1A2D00D6}</a:tableStyleId>
              </a:tblPr>
              <a:tblGrid>
                <a:gridCol w="422650"/>
                <a:gridCol w="422650"/>
                <a:gridCol w="422650"/>
              </a:tblGrid>
              <a:tr h="384800">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11</a:t>
                      </a:r>
                      <a:r>
                        <a:rPr baseline="-25000" lang="es" sz="1000"/>
                        <a:t>2</a:t>
                      </a:r>
                      <a:endParaRPr baseline="-2500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12</a:t>
                      </a:r>
                      <a:r>
                        <a:rPr baseline="-25000" lang="es" sz="1000"/>
                        <a:t>2</a:t>
                      </a:r>
                      <a:endParaRPr b="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13</a:t>
                      </a:r>
                      <a:r>
                        <a:rPr baseline="-25000" lang="es" sz="1000"/>
                        <a:t>2</a:t>
                      </a:r>
                      <a:endParaRPr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r>
              <a:tr h="384800">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211</a:t>
                      </a:r>
                      <a:endParaRPr baseline="-2500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221</a:t>
                      </a:r>
                      <a:endParaRPr b="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231</a:t>
                      </a:r>
                      <a:endParaRPr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r>
              <a:tr h="384800">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311</a:t>
                      </a:r>
                      <a:endParaRPr baseline="-2500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321</a:t>
                      </a:r>
                      <a:endParaRPr b="0"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331</a:t>
                      </a:r>
                      <a:endParaRPr sz="10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r>
            </a:tbl>
          </a:graphicData>
        </a:graphic>
      </p:graphicFrame>
      <p:graphicFrame>
        <p:nvGraphicFramePr>
          <p:cNvPr id="398" name="Google Shape;398;gf355b988be_0_88"/>
          <p:cNvGraphicFramePr/>
          <p:nvPr/>
        </p:nvGraphicFramePr>
        <p:xfrm>
          <a:off x="3735463" y="2695175"/>
          <a:ext cx="3000000" cy="3000000"/>
        </p:xfrm>
        <a:graphic>
          <a:graphicData uri="http://schemas.openxmlformats.org/drawingml/2006/table">
            <a:tbl>
              <a:tblPr>
                <a:noFill/>
                <a:tableStyleId>{8477AE7A-4A46-414D-9776-DDDA1A2D00D6}</a:tableStyleId>
              </a:tblPr>
              <a:tblGrid>
                <a:gridCol w="422650"/>
                <a:gridCol w="422650"/>
                <a:gridCol w="422650"/>
              </a:tblGrid>
              <a:tr h="358050">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111</a:t>
                      </a:r>
                      <a:endParaRPr baseline="-2500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121</a:t>
                      </a:r>
                      <a:endParaRPr b="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131</a:t>
                      </a:r>
                      <a:endParaRPr sz="1000" u="none" cap="none" strike="noStrike">
                        <a:latin typeface="Arial"/>
                        <a:ea typeface="Arial"/>
                        <a:cs typeface="Arial"/>
                        <a:sym typeface="Arial"/>
                      </a:endParaRPr>
                    </a:p>
                  </a:txBody>
                  <a:tcPr marT="91425" marB="91425" marR="91425" marL="91425" anchor="ctr">
                    <a:solidFill>
                      <a:srgbClr val="1A9988"/>
                    </a:solidFill>
                  </a:tcPr>
                </a:tc>
              </a:tr>
              <a:tr h="358050">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211</a:t>
                      </a:r>
                      <a:endParaRPr baseline="-2500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221</a:t>
                      </a:r>
                      <a:endParaRPr b="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231</a:t>
                      </a:r>
                      <a:endParaRPr sz="1000" u="none" cap="none" strike="noStrike">
                        <a:latin typeface="Arial"/>
                        <a:ea typeface="Arial"/>
                        <a:cs typeface="Arial"/>
                        <a:sym typeface="Arial"/>
                      </a:endParaRPr>
                    </a:p>
                  </a:txBody>
                  <a:tcPr marT="91425" marB="91425" marR="91425" marL="91425" anchor="ctr">
                    <a:solidFill>
                      <a:srgbClr val="1A9988"/>
                    </a:solidFill>
                  </a:tcPr>
                </a:tc>
              </a:tr>
              <a:tr h="358050">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311</a:t>
                      </a:r>
                      <a:endParaRPr baseline="-2500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321</a:t>
                      </a:r>
                      <a:endParaRPr b="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331</a:t>
                      </a:r>
                      <a:endParaRPr sz="1000" u="none" cap="none" strike="noStrike">
                        <a:latin typeface="Arial"/>
                        <a:ea typeface="Arial"/>
                        <a:cs typeface="Arial"/>
                        <a:sym typeface="Arial"/>
                      </a:endParaRPr>
                    </a:p>
                  </a:txBody>
                  <a:tcPr marT="91425" marB="91425" marR="91425" marL="91425" anchor="ctr">
                    <a:solidFill>
                      <a:srgbClr val="1A9988"/>
                    </a:solidFill>
                  </a:tcPr>
                </a:tc>
              </a:tr>
            </a:tbl>
          </a:graphicData>
        </a:graphic>
      </p:graphicFrame>
      <p:graphicFrame>
        <p:nvGraphicFramePr>
          <p:cNvPr id="399" name="Google Shape;399;gf355b988be_0_88"/>
          <p:cNvGraphicFramePr/>
          <p:nvPr/>
        </p:nvGraphicFramePr>
        <p:xfrm>
          <a:off x="6080925" y="1861925"/>
          <a:ext cx="3000000" cy="3000000"/>
        </p:xfrm>
        <a:graphic>
          <a:graphicData uri="http://schemas.openxmlformats.org/drawingml/2006/table">
            <a:tbl>
              <a:tblPr>
                <a:noFill/>
                <a:tableStyleId>{8477AE7A-4A46-414D-9776-DDDA1A2D00D6}</a:tableStyleId>
              </a:tblPr>
              <a:tblGrid>
                <a:gridCol w="563075"/>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nchor="ctr">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nchor="ctr">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nchor="ctr">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nchor="ctr">
                    <a:lnB cap="flat" cmpd="sng" w="9525">
                      <a:solidFill>
                        <a:srgbClr val="9E9E9E"/>
                      </a:solidFill>
                      <a:prstDash val="solid"/>
                      <a:round/>
                      <a:headEnd len="sm" w="sm" type="none"/>
                      <a:tailEnd len="sm" w="sm" type="none"/>
                    </a:lnB>
                    <a:solidFill>
                      <a:schemeClr val="lt1"/>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graphicFrame>
        <p:nvGraphicFramePr>
          <p:cNvPr id="400" name="Google Shape;400;gf355b988be_0_88"/>
          <p:cNvGraphicFramePr/>
          <p:nvPr/>
        </p:nvGraphicFramePr>
        <p:xfrm>
          <a:off x="266875" y="1788251"/>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bl>
          </a:graphicData>
        </a:graphic>
      </p:graphicFrame>
      <p:graphicFrame>
        <p:nvGraphicFramePr>
          <p:cNvPr id="401" name="Google Shape;401;gf355b988be_0_88"/>
          <p:cNvGraphicFramePr/>
          <p:nvPr/>
        </p:nvGraphicFramePr>
        <p:xfrm>
          <a:off x="167275" y="1902751"/>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bl>
          </a:graphicData>
        </a:graphic>
      </p:graphicFrame>
      <p:sp>
        <p:nvSpPr>
          <p:cNvPr id="402" name="Google Shape;402;gf355b988be_0_88"/>
          <p:cNvSpPr txBox="1"/>
          <p:nvPr/>
        </p:nvSpPr>
        <p:spPr>
          <a:xfrm>
            <a:off x="1672950" y="4456800"/>
            <a:ext cx="5801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Los filtros convolucionales siempre tienen la misma cantidad de canales que el volumen de entrada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aphicFrame>
        <p:nvGraphicFramePr>
          <p:cNvPr id="407" name="Google Shape;407;gf355b988be_0_104"/>
          <p:cNvGraphicFramePr/>
          <p:nvPr/>
        </p:nvGraphicFramePr>
        <p:xfrm>
          <a:off x="386125" y="1696351"/>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bl>
          </a:graphicData>
        </a:graphic>
      </p:graphicFrame>
      <p:sp>
        <p:nvSpPr>
          <p:cNvPr id="408" name="Google Shape;408;gf355b988be_0_104"/>
          <p:cNvSpPr txBox="1"/>
          <p:nvPr>
            <p:ph type="title"/>
          </p:nvPr>
        </p:nvSpPr>
        <p:spPr>
          <a:xfrm>
            <a:off x="729450" y="540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Volumen de entrada y salida</a:t>
            </a:r>
            <a:endParaRPr>
              <a:latin typeface="Montserrat"/>
              <a:ea typeface="Montserrat"/>
              <a:cs typeface="Montserrat"/>
              <a:sym typeface="Montserrat"/>
            </a:endParaRPr>
          </a:p>
        </p:txBody>
      </p:sp>
      <p:graphicFrame>
        <p:nvGraphicFramePr>
          <p:cNvPr id="409" name="Google Shape;409;gf355b988be_0_104"/>
          <p:cNvGraphicFramePr/>
          <p:nvPr/>
        </p:nvGraphicFramePr>
        <p:xfrm>
          <a:off x="6242950" y="1792888"/>
          <a:ext cx="3000000" cy="3000000"/>
        </p:xfrm>
        <a:graphic>
          <a:graphicData uri="http://schemas.openxmlformats.org/drawingml/2006/table">
            <a:tbl>
              <a:tblPr>
                <a:noFill/>
                <a:tableStyleId>{8477AE7A-4A46-414D-9776-DDDA1A2D00D6}</a:tableStyleId>
              </a:tblPr>
              <a:tblGrid>
                <a:gridCol w="563075"/>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E69138"/>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69138"/>
                    </a:solidFill>
                  </a:tcPr>
                </a:tc>
              </a:tr>
            </a:tbl>
          </a:graphicData>
        </a:graphic>
      </p:graphicFrame>
      <p:sp>
        <p:nvSpPr>
          <p:cNvPr id="410" name="Google Shape;410;gf355b988be_0_104"/>
          <p:cNvSpPr txBox="1"/>
          <p:nvPr/>
        </p:nvSpPr>
        <p:spPr>
          <a:xfrm>
            <a:off x="3291925" y="2793925"/>
            <a:ext cx="2640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411" name="Google Shape;411;gf355b988be_0_104"/>
          <p:cNvSpPr txBox="1"/>
          <p:nvPr/>
        </p:nvSpPr>
        <p:spPr>
          <a:xfrm>
            <a:off x="5456975" y="2709650"/>
            <a:ext cx="3447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graphicFrame>
        <p:nvGraphicFramePr>
          <p:cNvPr id="412" name="Google Shape;412;gf355b988be_0_104"/>
          <p:cNvGraphicFramePr/>
          <p:nvPr/>
        </p:nvGraphicFramePr>
        <p:xfrm>
          <a:off x="6083500" y="1930963"/>
          <a:ext cx="3000000" cy="3000000"/>
        </p:xfrm>
        <a:graphic>
          <a:graphicData uri="http://schemas.openxmlformats.org/drawingml/2006/table">
            <a:tbl>
              <a:tblPr>
                <a:noFill/>
                <a:tableStyleId>{8477AE7A-4A46-414D-9776-DDDA1A2D00D6}</a:tableStyleId>
              </a:tblPr>
              <a:tblGrid>
                <a:gridCol w="563075"/>
                <a:gridCol w="563075"/>
                <a:gridCol w="563075"/>
                <a:gridCol w="563075"/>
              </a:tblGrid>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111</a:t>
                      </a:r>
                      <a:endParaRPr sz="1400" u="none" cap="none" strike="noStrike"/>
                    </a:p>
                  </a:txBody>
                  <a:tcPr marT="91425" marB="91425" marR="91425" marL="91425" anchor="ctr">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121</a:t>
                      </a:r>
                      <a:endParaRPr sz="1400" u="none" cap="none" strike="noStrike"/>
                    </a:p>
                  </a:txBody>
                  <a:tcPr marT="91425" marB="91425" marR="91425" marL="91425" anchor="ctr">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131</a:t>
                      </a:r>
                      <a:endParaRPr sz="1400" u="none" cap="none" strike="noStrike"/>
                    </a:p>
                  </a:txBody>
                  <a:tcPr marT="91425" marB="91425" marR="91425" marL="91425" anchor="ctr">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141</a:t>
                      </a:r>
                      <a:endParaRPr sz="1400" u="none" cap="none" strike="noStrike"/>
                    </a:p>
                  </a:txBody>
                  <a:tcPr marT="91425" marB="91425" marR="91425" marL="91425" anchor="ctr">
                    <a:lnB cap="flat" cmpd="sng" w="9525">
                      <a:solidFill>
                        <a:srgbClr val="9E9E9E"/>
                      </a:solidFill>
                      <a:prstDash val="solid"/>
                      <a:round/>
                      <a:headEnd len="sm" w="sm" type="none"/>
                      <a:tailEnd len="sm" w="sm" type="none"/>
                    </a:lnB>
                    <a:solidFill>
                      <a:srgbClr val="1A9988"/>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r>
              <a:tr h="5115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A9988"/>
                    </a:solidFill>
                  </a:tcPr>
                </a:tc>
              </a:tr>
            </a:tbl>
          </a:graphicData>
        </a:graphic>
      </p:graphicFrame>
      <p:graphicFrame>
        <p:nvGraphicFramePr>
          <p:cNvPr id="413" name="Google Shape;413;gf355b988be_0_104"/>
          <p:cNvGraphicFramePr/>
          <p:nvPr/>
        </p:nvGraphicFramePr>
        <p:xfrm>
          <a:off x="266875" y="1788251"/>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bl>
          </a:graphicData>
        </a:graphic>
      </p:graphicFrame>
      <p:graphicFrame>
        <p:nvGraphicFramePr>
          <p:cNvPr id="414" name="Google Shape;414;gf355b988be_0_104"/>
          <p:cNvGraphicFramePr/>
          <p:nvPr/>
        </p:nvGraphicFramePr>
        <p:xfrm>
          <a:off x="167275" y="1902751"/>
          <a:ext cx="3000000" cy="3000000"/>
        </p:xfrm>
        <a:graphic>
          <a:graphicData uri="http://schemas.openxmlformats.org/drawingml/2006/table">
            <a:tbl>
              <a:tblPr>
                <a:noFill/>
                <a:tableStyleId>{8477AE7A-4A46-414D-9776-DDDA1A2D00D6}</a:tableStyleId>
              </a:tblPr>
              <a:tblGrid>
                <a:gridCol w="454375"/>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bl>
          </a:graphicData>
        </a:graphic>
      </p:graphicFrame>
      <p:sp>
        <p:nvSpPr>
          <p:cNvPr id="415" name="Google Shape;415;gf355b988be_0_104"/>
          <p:cNvSpPr txBox="1"/>
          <p:nvPr/>
        </p:nvSpPr>
        <p:spPr>
          <a:xfrm>
            <a:off x="283925" y="4476625"/>
            <a:ext cx="2726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6 x 6 x 3</a:t>
            </a:r>
            <a:endParaRPr b="0" i="0" sz="1400" u="none" cap="none" strike="noStrike">
              <a:solidFill>
                <a:srgbClr val="000000"/>
              </a:solidFill>
              <a:latin typeface="Montserrat"/>
              <a:ea typeface="Montserrat"/>
              <a:cs typeface="Montserrat"/>
              <a:sym typeface="Montserrat"/>
            </a:endParaRPr>
          </a:p>
        </p:txBody>
      </p:sp>
      <p:sp>
        <p:nvSpPr>
          <p:cNvPr id="416" name="Google Shape;416;gf355b988be_0_104"/>
          <p:cNvSpPr txBox="1"/>
          <p:nvPr/>
        </p:nvSpPr>
        <p:spPr>
          <a:xfrm>
            <a:off x="3552250" y="4635100"/>
            <a:ext cx="1736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3 x 3 x 3 x 2 </a:t>
            </a:r>
            <a:endParaRPr b="0" i="0" sz="1400" u="none" cap="none" strike="noStrike">
              <a:solidFill>
                <a:srgbClr val="000000"/>
              </a:solidFill>
              <a:latin typeface="Montserrat"/>
              <a:ea typeface="Montserrat"/>
              <a:cs typeface="Montserrat"/>
              <a:sym typeface="Montserrat"/>
            </a:endParaRPr>
          </a:p>
        </p:txBody>
      </p:sp>
      <p:sp>
        <p:nvSpPr>
          <p:cNvPr id="417" name="Google Shape;417;gf355b988be_0_104"/>
          <p:cNvSpPr txBox="1"/>
          <p:nvPr/>
        </p:nvSpPr>
        <p:spPr>
          <a:xfrm>
            <a:off x="6252750" y="4245525"/>
            <a:ext cx="2198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4 x 4 x 2</a:t>
            </a:r>
            <a:endParaRPr b="0" i="0" sz="1400" u="none" cap="none" strike="noStrike">
              <a:solidFill>
                <a:srgbClr val="000000"/>
              </a:solidFill>
              <a:latin typeface="Montserrat"/>
              <a:ea typeface="Montserrat"/>
              <a:cs typeface="Montserrat"/>
              <a:sym typeface="Montserrat"/>
            </a:endParaRPr>
          </a:p>
        </p:txBody>
      </p:sp>
      <p:graphicFrame>
        <p:nvGraphicFramePr>
          <p:cNvPr id="418" name="Google Shape;418;gf355b988be_0_104"/>
          <p:cNvGraphicFramePr/>
          <p:nvPr/>
        </p:nvGraphicFramePr>
        <p:xfrm>
          <a:off x="3930662" y="1429177"/>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1</a:t>
                      </a:r>
                      <a:endParaRPr baseline="-25000"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2</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3</a:t>
                      </a:r>
                      <a:endParaRPr sz="1400" u="none" cap="none" strike="noStrike"/>
                    </a:p>
                  </a:txBody>
                  <a:tcPr marT="91425" marB="91425" marR="91425" marL="91425">
                    <a:solidFill>
                      <a:srgbClr val="1A9988"/>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4</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5</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6</a:t>
                      </a:r>
                      <a:endParaRPr sz="1400" u="none" cap="none" strike="noStrike"/>
                    </a:p>
                  </a:txBody>
                  <a:tcPr marT="91425" marB="91425" marR="91425" marL="91425">
                    <a:solidFill>
                      <a:srgbClr val="1A9988"/>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7</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8</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9</a:t>
                      </a:r>
                      <a:endParaRPr sz="1400" u="none" cap="none" strike="noStrike"/>
                    </a:p>
                  </a:txBody>
                  <a:tcPr marT="91425" marB="91425" marR="91425" marL="91425">
                    <a:solidFill>
                      <a:srgbClr val="1A9988"/>
                    </a:solidFill>
                  </a:tcPr>
                </a:tc>
              </a:tr>
            </a:tbl>
          </a:graphicData>
        </a:graphic>
      </p:graphicFrame>
      <p:graphicFrame>
        <p:nvGraphicFramePr>
          <p:cNvPr id="419" name="Google Shape;419;gf355b988be_0_104"/>
          <p:cNvGraphicFramePr/>
          <p:nvPr/>
        </p:nvGraphicFramePr>
        <p:xfrm>
          <a:off x="3844712" y="1512729"/>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1</a:t>
                      </a:r>
                      <a:endParaRPr baseline="-25000"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2</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3</a:t>
                      </a:r>
                      <a:endParaRPr sz="1400" u="none" cap="none" strike="noStrike"/>
                    </a:p>
                  </a:txBody>
                  <a:tcPr marT="91425" marB="91425" marR="91425" marL="91425">
                    <a:solidFill>
                      <a:srgbClr val="1A9988"/>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4</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5</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6</a:t>
                      </a:r>
                      <a:endParaRPr sz="1400" u="none" cap="none" strike="noStrike"/>
                    </a:p>
                  </a:txBody>
                  <a:tcPr marT="91425" marB="91425" marR="91425" marL="91425">
                    <a:solidFill>
                      <a:srgbClr val="1A9988"/>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7</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8</a:t>
                      </a:r>
                      <a:endParaRPr sz="1400" u="none" cap="none" strike="noStrike"/>
                    </a:p>
                  </a:txBody>
                  <a:tcPr marT="91425" marB="91425" marR="91425" marL="91425">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9</a:t>
                      </a:r>
                      <a:endParaRPr sz="1400" u="none" cap="none" strike="noStrike"/>
                    </a:p>
                  </a:txBody>
                  <a:tcPr marT="91425" marB="91425" marR="91425" marL="91425">
                    <a:solidFill>
                      <a:srgbClr val="1A9988"/>
                    </a:solidFill>
                  </a:tcPr>
                </a:tc>
              </a:tr>
            </a:tbl>
          </a:graphicData>
        </a:graphic>
      </p:graphicFrame>
      <p:graphicFrame>
        <p:nvGraphicFramePr>
          <p:cNvPr id="420" name="Google Shape;420;gf355b988be_0_104"/>
          <p:cNvGraphicFramePr/>
          <p:nvPr/>
        </p:nvGraphicFramePr>
        <p:xfrm>
          <a:off x="3758762" y="1599219"/>
          <a:ext cx="3000000" cy="3000000"/>
        </p:xfrm>
        <a:graphic>
          <a:graphicData uri="http://schemas.openxmlformats.org/drawingml/2006/table">
            <a:tbl>
              <a:tblPr>
                <a:noFill/>
                <a:tableStyleId>{8477AE7A-4A46-414D-9776-DDDA1A2D00D6}</a:tableStyleId>
              </a:tblPr>
              <a:tblGrid>
                <a:gridCol w="422650"/>
                <a:gridCol w="422650"/>
                <a:gridCol w="422650"/>
              </a:tblGrid>
              <a:tr h="393275">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111</a:t>
                      </a:r>
                      <a:endParaRPr baseline="-2500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121</a:t>
                      </a:r>
                      <a:endParaRPr b="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131</a:t>
                      </a:r>
                      <a:endParaRPr sz="1000" u="none" cap="none" strike="noStrike">
                        <a:latin typeface="Arial"/>
                        <a:ea typeface="Arial"/>
                        <a:cs typeface="Arial"/>
                        <a:sym typeface="Arial"/>
                      </a:endParaRPr>
                    </a:p>
                  </a:txBody>
                  <a:tcPr marT="91425" marB="91425" marR="91425" marL="91425" anchor="ctr">
                    <a:solidFill>
                      <a:srgbClr val="1A9988"/>
                    </a:solidFill>
                  </a:tcPr>
                </a:tc>
              </a:tr>
              <a:tr h="393275">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211</a:t>
                      </a:r>
                      <a:endParaRPr baseline="-2500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221</a:t>
                      </a:r>
                      <a:endParaRPr b="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231</a:t>
                      </a:r>
                      <a:endParaRPr sz="1000" u="none" cap="none" strike="noStrike">
                        <a:latin typeface="Arial"/>
                        <a:ea typeface="Arial"/>
                        <a:cs typeface="Arial"/>
                        <a:sym typeface="Arial"/>
                      </a:endParaRPr>
                    </a:p>
                  </a:txBody>
                  <a:tcPr marT="91425" marB="91425" marR="91425" marL="91425" anchor="ctr">
                    <a:solidFill>
                      <a:srgbClr val="1A9988"/>
                    </a:solidFill>
                  </a:tcPr>
                </a:tc>
              </a:tr>
              <a:tr h="393275">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311</a:t>
                      </a:r>
                      <a:endParaRPr baseline="-2500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321</a:t>
                      </a:r>
                      <a:endParaRPr b="0" sz="1000" u="none" cap="none" strike="noStrike">
                        <a:latin typeface="Arial"/>
                        <a:ea typeface="Arial"/>
                        <a:cs typeface="Arial"/>
                        <a:sym typeface="Arial"/>
                      </a:endParaRPr>
                    </a:p>
                  </a:txBody>
                  <a:tcPr marT="91425" marB="91425" marR="91425" marL="91425" anchor="ctr">
                    <a:solidFill>
                      <a:srgbClr val="1A998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000" u="none" cap="none" strike="noStrike">
                          <a:latin typeface="Arial"/>
                          <a:ea typeface="Arial"/>
                          <a:cs typeface="Arial"/>
                          <a:sym typeface="Arial"/>
                        </a:rPr>
                        <a:t>w</a:t>
                      </a:r>
                      <a:r>
                        <a:rPr baseline="-25000" lang="es" sz="1000" u="none" cap="none" strike="noStrike">
                          <a:latin typeface="Arial"/>
                          <a:ea typeface="Arial"/>
                          <a:cs typeface="Arial"/>
                          <a:sym typeface="Arial"/>
                        </a:rPr>
                        <a:t>331</a:t>
                      </a:r>
                      <a:endParaRPr sz="1000" u="none" cap="none" strike="noStrike">
                        <a:latin typeface="Arial"/>
                        <a:ea typeface="Arial"/>
                        <a:cs typeface="Arial"/>
                        <a:sym typeface="Arial"/>
                      </a:endParaRPr>
                    </a:p>
                  </a:txBody>
                  <a:tcPr marT="91425" marB="91425" marR="91425" marL="91425" anchor="ctr">
                    <a:solidFill>
                      <a:srgbClr val="1A9988"/>
                    </a:solidFill>
                  </a:tcPr>
                </a:tc>
              </a:tr>
            </a:tbl>
          </a:graphicData>
        </a:graphic>
      </p:graphicFrame>
      <p:graphicFrame>
        <p:nvGraphicFramePr>
          <p:cNvPr id="421" name="Google Shape;421;gf355b988be_0_104"/>
          <p:cNvGraphicFramePr/>
          <p:nvPr/>
        </p:nvGraphicFramePr>
        <p:xfrm>
          <a:off x="3908337" y="3086953"/>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1</a:t>
                      </a:r>
                      <a:endParaRPr baseline="-25000"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2</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3</a:t>
                      </a:r>
                      <a:endParaRPr sz="1400" u="none" cap="none" strike="noStrike"/>
                    </a:p>
                  </a:txBody>
                  <a:tcPr marT="91425" marB="91425" marR="91425" marL="91425">
                    <a:solidFill>
                      <a:srgbClr val="FF955A"/>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4</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5</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6</a:t>
                      </a:r>
                      <a:endParaRPr sz="1400" u="none" cap="none" strike="noStrike"/>
                    </a:p>
                  </a:txBody>
                  <a:tcPr marT="91425" marB="91425" marR="91425" marL="91425">
                    <a:solidFill>
                      <a:srgbClr val="FF955A"/>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7</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8</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9</a:t>
                      </a:r>
                      <a:endParaRPr sz="1400" u="none" cap="none" strike="noStrike"/>
                    </a:p>
                  </a:txBody>
                  <a:tcPr marT="91425" marB="91425" marR="91425" marL="91425">
                    <a:solidFill>
                      <a:srgbClr val="FF955A"/>
                    </a:solidFill>
                  </a:tcPr>
                </a:tc>
              </a:tr>
            </a:tbl>
          </a:graphicData>
        </a:graphic>
      </p:graphicFrame>
      <p:graphicFrame>
        <p:nvGraphicFramePr>
          <p:cNvPr id="422" name="Google Shape;422;gf355b988be_0_104"/>
          <p:cNvGraphicFramePr/>
          <p:nvPr/>
        </p:nvGraphicFramePr>
        <p:xfrm>
          <a:off x="3812594" y="3164673"/>
          <a:ext cx="3000000" cy="3000000"/>
        </p:xfrm>
        <a:graphic>
          <a:graphicData uri="http://schemas.openxmlformats.org/drawingml/2006/table">
            <a:tbl>
              <a:tblPr>
                <a:noFill/>
                <a:tableStyleId>{8477AE7A-4A46-414D-9776-DDDA1A2D00D6}</a:tableStyleId>
              </a:tblPr>
              <a:tblGrid>
                <a:gridCol w="422650"/>
                <a:gridCol w="422650"/>
                <a:gridCol w="422650"/>
              </a:tblGrid>
              <a:tr h="32840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1</a:t>
                      </a:r>
                      <a:endParaRPr baseline="-25000"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2</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3</a:t>
                      </a:r>
                      <a:endParaRPr sz="1400" u="none" cap="none" strike="noStrike"/>
                    </a:p>
                  </a:txBody>
                  <a:tcPr marT="91425" marB="91425" marR="91425" marL="91425">
                    <a:solidFill>
                      <a:srgbClr val="FF955A"/>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4</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5</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6</a:t>
                      </a:r>
                      <a:endParaRPr sz="1400" u="none" cap="none" strike="noStrike"/>
                    </a:p>
                  </a:txBody>
                  <a:tcPr marT="91425" marB="91425" marR="91425" marL="91425">
                    <a:solidFill>
                      <a:srgbClr val="FF955A"/>
                    </a:solidFill>
                  </a:tcPr>
                </a:tc>
              </a:tr>
              <a:tr h="3191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7</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8</a:t>
                      </a:r>
                      <a:endParaRPr sz="1400" u="none" cap="none" strike="noStrike"/>
                    </a:p>
                  </a:txBody>
                  <a:tcPr marT="91425" marB="91425" marR="91425" marL="91425">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w</a:t>
                      </a:r>
                      <a:r>
                        <a:rPr baseline="-25000" lang="es" sz="1400" u="none" cap="none" strike="noStrike"/>
                        <a:t>9</a:t>
                      </a:r>
                      <a:endParaRPr sz="1400" u="none" cap="none" strike="noStrike"/>
                    </a:p>
                  </a:txBody>
                  <a:tcPr marT="91425" marB="91425" marR="91425" marL="91425">
                    <a:solidFill>
                      <a:srgbClr val="FF955A"/>
                    </a:solidFill>
                  </a:tcPr>
                </a:tc>
              </a:tr>
            </a:tbl>
          </a:graphicData>
        </a:graphic>
      </p:graphicFrame>
      <p:graphicFrame>
        <p:nvGraphicFramePr>
          <p:cNvPr id="423" name="Google Shape;423;gf355b988be_0_104"/>
          <p:cNvGraphicFramePr/>
          <p:nvPr/>
        </p:nvGraphicFramePr>
        <p:xfrm>
          <a:off x="3736437" y="3256995"/>
          <a:ext cx="3000000" cy="3000000"/>
        </p:xfrm>
        <a:graphic>
          <a:graphicData uri="http://schemas.openxmlformats.org/drawingml/2006/table">
            <a:tbl>
              <a:tblPr>
                <a:noFill/>
                <a:tableStyleId>{8477AE7A-4A46-414D-9776-DDDA1A2D00D6}</a:tableStyleId>
              </a:tblPr>
              <a:tblGrid>
                <a:gridCol w="422650"/>
                <a:gridCol w="422650"/>
                <a:gridCol w="422650"/>
              </a:tblGrid>
              <a:tr h="39135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11</a:t>
                      </a:r>
                      <a:endParaRPr baseline="-2500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12</a:t>
                      </a:r>
                      <a:endParaRPr b="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13</a:t>
                      </a:r>
                      <a:endParaRPr sz="1200" u="none" cap="none" strike="noStrike">
                        <a:latin typeface="Arial"/>
                        <a:ea typeface="Arial"/>
                        <a:cs typeface="Arial"/>
                        <a:sym typeface="Arial"/>
                      </a:endParaRPr>
                    </a:p>
                  </a:txBody>
                  <a:tcPr marT="91425" marB="91425" marR="91425" marL="91425" anchor="ctr">
                    <a:solidFill>
                      <a:srgbClr val="FF955A"/>
                    </a:solidFill>
                  </a:tcPr>
                </a:tc>
              </a:tr>
              <a:tr h="39135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21</a:t>
                      </a:r>
                      <a:endParaRPr baseline="-2500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22</a:t>
                      </a:r>
                      <a:endParaRPr b="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23</a:t>
                      </a:r>
                      <a:endParaRPr sz="1200" u="none" cap="none" strike="noStrike">
                        <a:latin typeface="Arial"/>
                        <a:ea typeface="Arial"/>
                        <a:cs typeface="Arial"/>
                        <a:sym typeface="Arial"/>
                      </a:endParaRPr>
                    </a:p>
                  </a:txBody>
                  <a:tcPr marT="91425" marB="91425" marR="91425" marL="91425" anchor="ctr">
                    <a:solidFill>
                      <a:srgbClr val="FF955A"/>
                    </a:solidFill>
                  </a:tcPr>
                </a:tc>
              </a:tr>
              <a:tr h="391350">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31</a:t>
                      </a:r>
                      <a:endParaRPr baseline="-2500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32</a:t>
                      </a:r>
                      <a:endParaRPr b="0" sz="1200" u="none" cap="none" strike="noStrike">
                        <a:latin typeface="Arial"/>
                        <a:ea typeface="Arial"/>
                        <a:cs typeface="Arial"/>
                        <a:sym typeface="Arial"/>
                      </a:endParaRPr>
                    </a:p>
                  </a:txBody>
                  <a:tcPr marT="91425" marB="91425" marR="91425" marL="91425" anchor="ctr">
                    <a:solidFill>
                      <a:srgbClr val="FF955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200" u="none" cap="none" strike="noStrike">
                          <a:latin typeface="Arial"/>
                          <a:ea typeface="Arial"/>
                          <a:cs typeface="Arial"/>
                          <a:sym typeface="Arial"/>
                        </a:rPr>
                        <a:t>w</a:t>
                      </a:r>
                      <a:r>
                        <a:rPr baseline="-25000" lang="es" sz="1200" u="none" cap="none" strike="noStrike">
                          <a:latin typeface="Arial"/>
                          <a:ea typeface="Arial"/>
                          <a:cs typeface="Arial"/>
                          <a:sym typeface="Arial"/>
                        </a:rPr>
                        <a:t>33</a:t>
                      </a:r>
                      <a:endParaRPr sz="1200" u="none" cap="none" strike="noStrike">
                        <a:latin typeface="Arial"/>
                        <a:ea typeface="Arial"/>
                        <a:cs typeface="Arial"/>
                        <a:sym typeface="Arial"/>
                      </a:endParaRPr>
                    </a:p>
                  </a:txBody>
                  <a:tcPr marT="91425" marB="91425" marR="91425" marL="91425" anchor="ctr">
                    <a:solidFill>
                      <a:srgbClr val="FF955A"/>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8"/>
          <p:cNvSpPr txBox="1"/>
          <p:nvPr>
            <p:ph type="title"/>
          </p:nvPr>
        </p:nvSpPr>
        <p:spPr>
          <a:xfrm>
            <a:off x="520925" y="669900"/>
            <a:ext cx="34935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1800">
                <a:latin typeface="Montserrat"/>
                <a:ea typeface="Montserrat"/>
                <a:cs typeface="Montserrat"/>
                <a:sym typeface="Montserrat"/>
              </a:rPr>
              <a:t>Resumen dimensiones</a:t>
            </a:r>
            <a:endParaRPr sz="1800">
              <a:latin typeface="Montserrat"/>
              <a:ea typeface="Montserrat"/>
              <a:cs typeface="Montserrat"/>
              <a:sym typeface="Montserrat"/>
            </a:endParaRPr>
          </a:p>
        </p:txBody>
      </p:sp>
      <p:pic>
        <p:nvPicPr>
          <p:cNvPr id="429" name="Google Shape;429;p28"/>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430" name="Google Shape;430;p28"/>
          <p:cNvSpPr txBox="1"/>
          <p:nvPr/>
        </p:nvSpPr>
        <p:spPr>
          <a:xfrm>
            <a:off x="168267" y="1251000"/>
            <a:ext cx="3953233" cy="3948004"/>
          </a:xfrm>
          <a:prstGeom prst="rect">
            <a:avLst/>
          </a:prstGeom>
          <a:blipFill rotWithShape="1">
            <a:blip r:embed="rId4">
              <a:alphaModFix/>
            </a:blip>
            <a:stretch>
              <a:fillRect b="-151" l="-152"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Pooling</a:t>
            </a:r>
            <a:endParaRPr>
              <a:latin typeface="Montserrat"/>
              <a:ea typeface="Montserrat"/>
              <a:cs typeface="Montserrat"/>
              <a:sym typeface="Montserrat"/>
            </a:endParaRPr>
          </a:p>
        </p:txBody>
      </p:sp>
      <p:graphicFrame>
        <p:nvGraphicFramePr>
          <p:cNvPr id="436" name="Google Shape;436;p52"/>
          <p:cNvGraphicFramePr/>
          <p:nvPr/>
        </p:nvGraphicFramePr>
        <p:xfrm>
          <a:off x="727650" y="1841759"/>
          <a:ext cx="3000000" cy="3000000"/>
        </p:xfrm>
        <a:graphic>
          <a:graphicData uri="http://schemas.openxmlformats.org/drawingml/2006/table">
            <a:tbl>
              <a:tblPr>
                <a:noFill/>
                <a:tableStyleId>{8477AE7A-4A46-414D-9776-DDDA1A2D00D6}</a:tableStyleId>
              </a:tblPr>
              <a:tblGrid>
                <a:gridCol w="718300"/>
                <a:gridCol w="718300"/>
                <a:gridCol w="718300"/>
                <a:gridCol w="718300"/>
              </a:tblGrid>
              <a:tr h="59677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0</a:t>
                      </a:r>
                      <a:endParaRPr sz="1400" u="none" cap="none" strike="noStrike"/>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tc>
              </a:tr>
              <a:tr h="59677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tc>
              </a:tr>
              <a:tr h="59677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tc>
              </a:tr>
              <a:tr h="59677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6</a:t>
                      </a:r>
                      <a:endParaRPr sz="1400" u="none" cap="none" strike="noStrike"/>
                    </a:p>
                  </a:txBody>
                  <a:tcPr marT="91425" marB="91425" marR="91425" marL="91425" anchor="ctr"/>
                </a:tc>
              </a:tr>
            </a:tbl>
          </a:graphicData>
        </a:graphic>
      </p:graphicFrame>
      <p:cxnSp>
        <p:nvCxnSpPr>
          <p:cNvPr id="437" name="Google Shape;437;p52"/>
          <p:cNvCxnSpPr/>
          <p:nvPr/>
        </p:nvCxnSpPr>
        <p:spPr>
          <a:xfrm>
            <a:off x="4097240" y="2344462"/>
            <a:ext cx="2010900" cy="0"/>
          </a:xfrm>
          <a:prstGeom prst="straightConnector1">
            <a:avLst/>
          </a:prstGeom>
          <a:noFill/>
          <a:ln cap="flat" cmpd="sng" w="9525">
            <a:solidFill>
              <a:schemeClr val="dk2"/>
            </a:solidFill>
            <a:prstDash val="solid"/>
            <a:round/>
            <a:headEnd len="sm" w="sm" type="none"/>
            <a:tailEnd len="med" w="med" type="triangle"/>
          </a:ln>
        </p:spPr>
      </p:cxnSp>
      <p:sp>
        <p:nvSpPr>
          <p:cNvPr id="438" name="Google Shape;438;p52"/>
          <p:cNvSpPr txBox="1"/>
          <p:nvPr/>
        </p:nvSpPr>
        <p:spPr>
          <a:xfrm>
            <a:off x="4024420" y="1707232"/>
            <a:ext cx="2022763" cy="284700"/>
          </a:xfrm>
          <a:prstGeom prst="rect">
            <a:avLst/>
          </a:prstGeom>
          <a:blipFill rotWithShape="1">
            <a:blip r:embed="rId3">
              <a:alphaModFix/>
            </a:blip>
            <a:stretch>
              <a:fillRect b="-11061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aphicFrame>
        <p:nvGraphicFramePr>
          <p:cNvPr id="439" name="Google Shape;439;p52"/>
          <p:cNvGraphicFramePr/>
          <p:nvPr/>
        </p:nvGraphicFramePr>
        <p:xfrm>
          <a:off x="6627484" y="3262050"/>
          <a:ext cx="3000000" cy="3000000"/>
        </p:xfrm>
        <a:graphic>
          <a:graphicData uri="http://schemas.openxmlformats.org/drawingml/2006/table">
            <a:tbl>
              <a:tblPr>
                <a:noFill/>
                <a:tableStyleId>{8477AE7A-4A46-414D-9776-DDDA1A2D00D6}</a:tableStyleId>
              </a:tblPr>
              <a:tblGrid>
                <a:gridCol w="638300"/>
                <a:gridCol w="638300"/>
              </a:tblGrid>
              <a:tr h="5120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5.25</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3.5</a:t>
                      </a:r>
                      <a:endParaRPr sz="1400" u="none" cap="none" strike="noStrike"/>
                    </a:p>
                  </a:txBody>
                  <a:tcPr marT="91425" marB="91425" marR="91425" marL="91425" anchor="ctr"/>
                </a:tc>
              </a:tr>
              <a:tr h="5120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5.5</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tc>
              </a:tr>
            </a:tbl>
          </a:graphicData>
        </a:graphic>
      </p:graphicFrame>
      <p:graphicFrame>
        <p:nvGraphicFramePr>
          <p:cNvPr id="440" name="Google Shape;440;p52"/>
          <p:cNvGraphicFramePr/>
          <p:nvPr/>
        </p:nvGraphicFramePr>
        <p:xfrm>
          <a:off x="6627484" y="1633941"/>
          <a:ext cx="3000000" cy="3000000"/>
        </p:xfrm>
        <a:graphic>
          <a:graphicData uri="http://schemas.openxmlformats.org/drawingml/2006/table">
            <a:tbl>
              <a:tblPr>
                <a:noFill/>
                <a:tableStyleId>{8477AE7A-4A46-414D-9776-DDDA1A2D00D6}</a:tableStyleId>
              </a:tblPr>
              <a:tblGrid>
                <a:gridCol w="638300"/>
                <a:gridCol w="638300"/>
              </a:tblGrid>
              <a:tr h="5120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9</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5</a:t>
                      </a:r>
                      <a:endParaRPr sz="1400" u="none" cap="none" strike="noStrike"/>
                    </a:p>
                  </a:txBody>
                  <a:tcPr marT="91425" marB="91425" marR="91425" marL="91425" anchor="ctr"/>
                </a:tc>
              </a:tr>
              <a:tr h="512050">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a:t>
                      </a:r>
                      <a:endParaRPr sz="1400" u="none" cap="none" strike="noStrike"/>
                    </a:p>
                  </a:txBody>
                  <a:tcPr marT="91425" marB="91425" marR="91425" marL="91425" anchor="ctr"/>
                </a:tc>
              </a:tr>
            </a:tbl>
          </a:graphicData>
        </a:graphic>
      </p:graphicFrame>
      <p:sp>
        <p:nvSpPr>
          <p:cNvPr id="441" name="Google Shape;441;p52"/>
          <p:cNvSpPr/>
          <p:nvPr/>
        </p:nvSpPr>
        <p:spPr>
          <a:xfrm>
            <a:off x="727650" y="1849582"/>
            <a:ext cx="1426732" cy="1184563"/>
          </a:xfrm>
          <a:prstGeom prst="rect">
            <a:avLst/>
          </a:prstGeom>
          <a:no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2"/>
          <p:cNvSpPr/>
          <p:nvPr/>
        </p:nvSpPr>
        <p:spPr>
          <a:xfrm>
            <a:off x="2164250" y="1849582"/>
            <a:ext cx="1426732" cy="1184563"/>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2"/>
          <p:cNvSpPr/>
          <p:nvPr/>
        </p:nvSpPr>
        <p:spPr>
          <a:xfrm>
            <a:off x="737518" y="3034145"/>
            <a:ext cx="1426732" cy="1184563"/>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2"/>
          <p:cNvSpPr/>
          <p:nvPr/>
        </p:nvSpPr>
        <p:spPr>
          <a:xfrm>
            <a:off x="2154382" y="3023994"/>
            <a:ext cx="1426732" cy="1184563"/>
          </a:xfrm>
          <a:prstGeom prst="rect">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5" name="Google Shape;445;p52"/>
          <p:cNvCxnSpPr/>
          <p:nvPr/>
        </p:nvCxnSpPr>
        <p:spPr>
          <a:xfrm>
            <a:off x="4097240" y="4010032"/>
            <a:ext cx="2010900" cy="0"/>
          </a:xfrm>
          <a:prstGeom prst="straightConnector1">
            <a:avLst/>
          </a:prstGeom>
          <a:noFill/>
          <a:ln cap="flat" cmpd="sng" w="9525">
            <a:solidFill>
              <a:schemeClr val="dk2"/>
            </a:solidFill>
            <a:prstDash val="solid"/>
            <a:round/>
            <a:headEnd len="sm" w="sm" type="none"/>
            <a:tailEnd len="med" w="med" type="triangle"/>
          </a:ln>
        </p:spPr>
      </p:cxnSp>
      <p:sp>
        <p:nvSpPr>
          <p:cNvPr id="446" name="Google Shape;446;p52"/>
          <p:cNvSpPr txBox="1"/>
          <p:nvPr/>
        </p:nvSpPr>
        <p:spPr>
          <a:xfrm>
            <a:off x="4024420" y="3372802"/>
            <a:ext cx="2022763" cy="284700"/>
          </a:xfrm>
          <a:prstGeom prst="rect">
            <a:avLst/>
          </a:prstGeom>
          <a:blipFill rotWithShape="1">
            <a:blip r:embed="rId4">
              <a:alphaModFix/>
            </a:blip>
            <a:stretch>
              <a:fillRect b="-11061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47" name="Google Shape;447;p52"/>
          <p:cNvSpPr/>
          <p:nvPr/>
        </p:nvSpPr>
        <p:spPr>
          <a:xfrm>
            <a:off x="6627484" y="1633941"/>
            <a:ext cx="646152" cy="520441"/>
          </a:xfrm>
          <a:prstGeom prst="rect">
            <a:avLst/>
          </a:prstGeom>
          <a:no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2"/>
          <p:cNvSpPr/>
          <p:nvPr/>
        </p:nvSpPr>
        <p:spPr>
          <a:xfrm>
            <a:off x="6627484" y="3254931"/>
            <a:ext cx="646152" cy="520441"/>
          </a:xfrm>
          <a:prstGeom prst="rect">
            <a:avLst/>
          </a:prstGeom>
          <a:no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2"/>
          <p:cNvSpPr/>
          <p:nvPr/>
        </p:nvSpPr>
        <p:spPr>
          <a:xfrm>
            <a:off x="7273636" y="1641060"/>
            <a:ext cx="646152" cy="52044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2"/>
          <p:cNvSpPr/>
          <p:nvPr/>
        </p:nvSpPr>
        <p:spPr>
          <a:xfrm>
            <a:off x="7273636" y="3262050"/>
            <a:ext cx="646152" cy="52044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2"/>
          <p:cNvSpPr/>
          <p:nvPr/>
        </p:nvSpPr>
        <p:spPr>
          <a:xfrm>
            <a:off x="6628808" y="3774100"/>
            <a:ext cx="646152" cy="520441"/>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2"/>
          <p:cNvSpPr/>
          <p:nvPr/>
        </p:nvSpPr>
        <p:spPr>
          <a:xfrm>
            <a:off x="6619632" y="2146064"/>
            <a:ext cx="646152" cy="520441"/>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2"/>
          <p:cNvSpPr/>
          <p:nvPr/>
        </p:nvSpPr>
        <p:spPr>
          <a:xfrm>
            <a:off x="7265784" y="2145987"/>
            <a:ext cx="646152" cy="520441"/>
          </a:xfrm>
          <a:prstGeom prst="rect">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2"/>
          <p:cNvSpPr/>
          <p:nvPr/>
        </p:nvSpPr>
        <p:spPr>
          <a:xfrm>
            <a:off x="7272312" y="3782491"/>
            <a:ext cx="646152" cy="520441"/>
          </a:xfrm>
          <a:prstGeom prst="rect">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9"/>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Pooling</a:t>
            </a:r>
            <a:endParaRPr>
              <a:latin typeface="Montserrat"/>
              <a:ea typeface="Montserrat"/>
              <a:cs typeface="Montserrat"/>
              <a:sym typeface="Montserrat"/>
            </a:endParaRPr>
          </a:p>
        </p:txBody>
      </p:sp>
      <p:sp>
        <p:nvSpPr>
          <p:cNvPr id="460" name="Google Shape;460;p29"/>
          <p:cNvSpPr txBox="1"/>
          <p:nvPr/>
        </p:nvSpPr>
        <p:spPr>
          <a:xfrm>
            <a:off x="324100" y="1292535"/>
            <a:ext cx="8531100" cy="297231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fb85ba2d63_0_0"/>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466" name="Google Shape;466;gfb85ba2d63_0_0"/>
          <p:cNvSpPr txBox="1"/>
          <p:nvPr/>
        </p:nvSpPr>
        <p:spPr>
          <a:xfrm>
            <a:off x="520850" y="1399825"/>
            <a:ext cx="8320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algoritmo de Backpropagation es el método que nos permite calcular el gradiente del error con respecto a los parámetros de la red, en cualquier capa de la misma. Dicho gradiente luego, es utilizado por el algoritmo de optimización que estemos empleando para entrenar la red.</a:t>
            </a:r>
            <a:endParaRPr b="0" i="0" sz="1400" u="none" cap="none" strike="noStrike">
              <a:solidFill>
                <a:srgbClr val="000000"/>
              </a:solidFill>
              <a:latin typeface="Montserrat"/>
              <a:ea typeface="Montserrat"/>
              <a:cs typeface="Montserrat"/>
              <a:sym typeface="Montserrat"/>
            </a:endParaRPr>
          </a:p>
        </p:txBody>
      </p:sp>
      <p:pic>
        <p:nvPicPr>
          <p:cNvPr id="467" name="Google Shape;467;gfb85ba2d63_0_0"/>
          <p:cNvPicPr preferRelativeResize="0"/>
          <p:nvPr/>
        </p:nvPicPr>
        <p:blipFill rotWithShape="1">
          <a:blip r:embed="rId3">
            <a:alphaModFix/>
          </a:blip>
          <a:srcRect b="0" l="0" r="0" t="0"/>
          <a:stretch/>
        </p:blipFill>
        <p:spPr>
          <a:xfrm>
            <a:off x="2881025" y="3289075"/>
            <a:ext cx="3600450" cy="126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a:t>
            </a:r>
            <a:r>
              <a:rPr lang="es" sz="1600">
                <a:latin typeface="Montserrat"/>
                <a:ea typeface="Montserrat"/>
                <a:cs typeface="Montserrat"/>
                <a:sym typeface="Montserrat"/>
              </a:rPr>
              <a:t>PyTorch, </a:t>
            </a:r>
            <a:r>
              <a:rPr lang="es" sz="1600">
                <a:latin typeface="Montserrat"/>
                <a:ea typeface="Montserrat"/>
                <a:cs typeface="Montserrat"/>
                <a:sym typeface="Montserrat"/>
              </a:rPr>
              <a:t>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fb85ba2d63_0_6"/>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pic>
        <p:nvPicPr>
          <p:cNvPr id="473" name="Google Shape;473;gfb85ba2d63_0_6"/>
          <p:cNvPicPr preferRelativeResize="0"/>
          <p:nvPr/>
        </p:nvPicPr>
        <p:blipFill rotWithShape="1">
          <a:blip r:embed="rId3">
            <a:alphaModFix/>
          </a:blip>
          <a:srcRect b="30829" l="0" r="0" t="0"/>
          <a:stretch/>
        </p:blipFill>
        <p:spPr>
          <a:xfrm>
            <a:off x="2784663" y="2152150"/>
            <a:ext cx="3665825" cy="2535599"/>
          </a:xfrm>
          <a:prstGeom prst="rect">
            <a:avLst/>
          </a:prstGeom>
          <a:noFill/>
          <a:ln>
            <a:noFill/>
          </a:ln>
        </p:spPr>
      </p:pic>
      <p:sp>
        <p:nvSpPr>
          <p:cNvPr id="474" name="Google Shape;474;gfb85ba2d63_0_6"/>
          <p:cNvSpPr txBox="1"/>
          <p:nvPr/>
        </p:nvSpPr>
        <p:spPr>
          <a:xfrm>
            <a:off x="677125" y="1425850"/>
            <a:ext cx="799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poder calcular las derivadas parciales para cada uno de los parámetros utilizamos la regla de la cadena.</a:t>
            </a:r>
            <a:endParaRPr b="0" i="0" sz="1400" u="none" cap="none" strike="noStrike">
              <a:solidFill>
                <a:srgbClr val="000000"/>
              </a:solidFill>
              <a:latin typeface="Montserrat"/>
              <a:ea typeface="Montserrat"/>
              <a:cs typeface="Montserrat"/>
              <a:sym typeface="Montserrat"/>
            </a:endParaRPr>
          </a:p>
        </p:txBody>
      </p:sp>
      <p:sp>
        <p:nvSpPr>
          <p:cNvPr id="475" name="Google Shape;475;gfb85ba2d63_0_6"/>
          <p:cNvSpPr txBox="1"/>
          <p:nvPr/>
        </p:nvSpPr>
        <p:spPr>
          <a:xfrm>
            <a:off x="264325" y="4687750"/>
            <a:ext cx="8122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Convolutions and Backpropagations.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fb85ba2d63_0_13"/>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481" name="Google Shape;481;gfb85ba2d63_0_13"/>
          <p:cNvSpPr txBox="1"/>
          <p:nvPr/>
        </p:nvSpPr>
        <p:spPr>
          <a:xfrm>
            <a:off x="683600" y="1464925"/>
            <a:ext cx="799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una entrada </a:t>
            </a:r>
            <a:r>
              <a:rPr b="1" i="0" lang="es" sz="1400" u="none" cap="none" strike="noStrike">
                <a:solidFill>
                  <a:srgbClr val="FF0000"/>
                </a:solidFill>
                <a:latin typeface="Montserrat"/>
                <a:ea typeface="Montserrat"/>
                <a:cs typeface="Montserrat"/>
                <a:sym typeface="Montserrat"/>
              </a:rPr>
              <a:t>X</a:t>
            </a:r>
            <a:r>
              <a:rPr b="0" i="0" lang="es" sz="1400" u="none" cap="none" strike="noStrike">
                <a:solidFill>
                  <a:srgbClr val="000000"/>
                </a:solidFill>
                <a:latin typeface="Montserrat"/>
                <a:ea typeface="Montserrat"/>
                <a:cs typeface="Montserrat"/>
                <a:sym typeface="Montserrat"/>
              </a:rPr>
              <a:t> y un filtro </a:t>
            </a:r>
            <a:r>
              <a:rPr b="1" i="0" lang="es" sz="1400" u="none" cap="none" strike="noStrike">
                <a:solidFill>
                  <a:srgbClr val="0000FF"/>
                </a:solidFill>
                <a:latin typeface="Montserrat"/>
                <a:ea typeface="Montserrat"/>
                <a:cs typeface="Montserrat"/>
                <a:sym typeface="Montserrat"/>
              </a:rPr>
              <a:t>F</a:t>
            </a:r>
            <a:r>
              <a:rPr b="0" i="0" lang="es" sz="1400" u="none" cap="none" strike="noStrike">
                <a:solidFill>
                  <a:srgbClr val="000000"/>
                </a:solidFill>
                <a:latin typeface="Montserrat"/>
                <a:ea typeface="Montserrat"/>
                <a:cs typeface="Montserrat"/>
                <a:sym typeface="Montserrat"/>
              </a:rPr>
              <a:t>, y que nuestra función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es la convolución entre ambas.</a:t>
            </a:r>
            <a:endParaRPr b="0" i="0" sz="1400" u="none" cap="none" strike="noStrike">
              <a:solidFill>
                <a:srgbClr val="000000"/>
              </a:solidFill>
              <a:latin typeface="Montserrat"/>
              <a:ea typeface="Montserrat"/>
              <a:cs typeface="Montserrat"/>
              <a:sym typeface="Montserrat"/>
            </a:endParaRPr>
          </a:p>
        </p:txBody>
      </p:sp>
      <p:pic>
        <p:nvPicPr>
          <p:cNvPr id="482" name="Google Shape;482;gfb85ba2d63_0_13"/>
          <p:cNvPicPr preferRelativeResize="0"/>
          <p:nvPr/>
        </p:nvPicPr>
        <p:blipFill rotWithShape="1">
          <a:blip r:embed="rId3">
            <a:alphaModFix/>
          </a:blip>
          <a:srcRect b="0" l="0" r="0" t="0"/>
          <a:stretch/>
        </p:blipFill>
        <p:spPr>
          <a:xfrm>
            <a:off x="2530475" y="2041450"/>
            <a:ext cx="4301548" cy="27972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fb85ba2d63_0_19"/>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488" name="Google Shape;488;gfb85ba2d63_0_19"/>
          <p:cNvSpPr txBox="1"/>
          <p:nvPr/>
        </p:nvSpPr>
        <p:spPr>
          <a:xfrm>
            <a:off x="520850" y="1318900"/>
            <a:ext cx="815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 convolucionar la entrada con el filtro obtenemos la salida </a:t>
            </a:r>
            <a:r>
              <a:rPr b="1" i="0" lang="es" sz="1400" u="none" cap="none" strike="noStrike">
                <a:solidFill>
                  <a:srgbClr val="000000"/>
                </a:solidFill>
                <a:latin typeface="Montserrat"/>
                <a:ea typeface="Montserrat"/>
                <a:cs typeface="Montserrat"/>
                <a:sym typeface="Montserrat"/>
              </a:rPr>
              <a:t>O</a:t>
            </a:r>
            <a:r>
              <a:rPr lang="es">
                <a:latin typeface="Montserrat"/>
                <a:ea typeface="Montserrat"/>
                <a:cs typeface="Montserrat"/>
                <a:sym typeface="Montserrat"/>
              </a:rPr>
              <a:t>. Esta salida </a:t>
            </a:r>
            <a:r>
              <a:rPr lang="es">
                <a:latin typeface="Montserrat"/>
                <a:ea typeface="Montserrat"/>
                <a:cs typeface="Montserrat"/>
                <a:sym typeface="Montserrat"/>
              </a:rPr>
              <a:t>será</a:t>
            </a:r>
            <a:r>
              <a:rPr lang="es">
                <a:latin typeface="Montserrat"/>
                <a:ea typeface="Montserrat"/>
                <a:cs typeface="Montserrat"/>
                <a:sym typeface="Montserrat"/>
              </a:rPr>
              <a:t> </a:t>
            </a:r>
            <a:r>
              <a:rPr lang="es">
                <a:latin typeface="Montserrat"/>
                <a:ea typeface="Montserrat"/>
                <a:cs typeface="Montserrat"/>
                <a:sym typeface="Montserrat"/>
              </a:rPr>
              <a:t>también</a:t>
            </a:r>
            <a:r>
              <a:rPr lang="es">
                <a:latin typeface="Montserrat"/>
                <a:ea typeface="Montserrat"/>
                <a:cs typeface="Montserrat"/>
                <a:sym typeface="Montserrat"/>
              </a:rPr>
              <a:t> una matriz cuyos valores pueden calcularse </a:t>
            </a:r>
            <a:r>
              <a:rPr lang="es">
                <a:latin typeface="Montserrat"/>
                <a:ea typeface="Montserrat"/>
                <a:cs typeface="Montserrat"/>
                <a:sym typeface="Montserrat"/>
              </a:rPr>
              <a:t>según</a:t>
            </a:r>
            <a:r>
              <a:rPr lang="es">
                <a:latin typeface="Montserrat"/>
                <a:ea typeface="Montserrat"/>
                <a:cs typeface="Montserrat"/>
                <a:sym typeface="Montserrat"/>
              </a:rPr>
              <a:t> las ecuaciones que se muestran </a:t>
            </a:r>
            <a:r>
              <a:rPr lang="es">
                <a:latin typeface="Montserrat"/>
                <a:ea typeface="Montserrat"/>
                <a:cs typeface="Montserrat"/>
                <a:sym typeface="Montserrat"/>
              </a:rPr>
              <a:t>aquí</a:t>
            </a:r>
            <a:r>
              <a:rPr lang="es">
                <a:latin typeface="Montserrat"/>
                <a:ea typeface="Montserrat"/>
                <a:cs typeface="Montserrat"/>
                <a:sym typeface="Montserrat"/>
              </a:rPr>
              <a:t>.</a:t>
            </a:r>
            <a:endParaRPr i="0" sz="1400" u="none" cap="none" strike="noStrike">
              <a:solidFill>
                <a:srgbClr val="000000"/>
              </a:solidFill>
              <a:latin typeface="Montserrat"/>
              <a:ea typeface="Montserrat"/>
              <a:cs typeface="Montserrat"/>
              <a:sym typeface="Montserrat"/>
            </a:endParaRPr>
          </a:p>
        </p:txBody>
      </p:sp>
      <p:pic>
        <p:nvPicPr>
          <p:cNvPr id="489" name="Google Shape;489;gfb85ba2d63_0_19"/>
          <p:cNvPicPr preferRelativeResize="0"/>
          <p:nvPr/>
        </p:nvPicPr>
        <p:blipFill rotWithShape="1">
          <a:blip r:embed="rId3">
            <a:alphaModFix/>
          </a:blip>
          <a:srcRect b="0" l="0" r="0" t="0"/>
          <a:stretch/>
        </p:blipFill>
        <p:spPr>
          <a:xfrm>
            <a:off x="2878600" y="1865125"/>
            <a:ext cx="3278375" cy="3278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fb85ba2d63_0_25"/>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pic>
        <p:nvPicPr>
          <p:cNvPr id="495" name="Google Shape;495;gfb85ba2d63_0_25"/>
          <p:cNvPicPr preferRelativeResize="0"/>
          <p:nvPr/>
        </p:nvPicPr>
        <p:blipFill rotWithShape="1">
          <a:blip r:embed="rId3">
            <a:alphaModFix/>
          </a:blip>
          <a:srcRect b="31295" l="0" r="0" t="0"/>
          <a:stretch/>
        </p:blipFill>
        <p:spPr>
          <a:xfrm>
            <a:off x="744600" y="1521625"/>
            <a:ext cx="4589050" cy="3278999"/>
          </a:xfrm>
          <a:prstGeom prst="rect">
            <a:avLst/>
          </a:prstGeom>
          <a:noFill/>
          <a:ln>
            <a:noFill/>
          </a:ln>
        </p:spPr>
      </p:pic>
      <p:sp>
        <p:nvSpPr>
          <p:cNvPr id="496" name="Google Shape;496;gfb85ba2d63_0_25"/>
          <p:cNvSpPr txBox="1"/>
          <p:nvPr/>
        </p:nvSpPr>
        <p:spPr>
          <a:xfrm>
            <a:off x="5514975" y="1593050"/>
            <a:ext cx="33789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La derivada </a:t>
            </a:r>
            <a:r>
              <a:rPr b="1" i="1" lang="es">
                <a:latin typeface="Cambria"/>
                <a:ea typeface="Cambria"/>
                <a:cs typeface="Cambria"/>
                <a:sym typeface="Cambria"/>
              </a:rPr>
              <a:t>∂L/∂F</a:t>
            </a:r>
            <a:r>
              <a:rPr b="0" i="0" lang="es" sz="1500" u="none" cap="none" strike="noStrike">
                <a:solidFill>
                  <a:srgbClr val="000000"/>
                </a:solidFill>
                <a:latin typeface="Montserrat"/>
                <a:ea typeface="Montserrat"/>
                <a:cs typeface="Montserrat"/>
                <a:sym typeface="Montserrat"/>
              </a:rPr>
              <a:t>, para cada valor en </a:t>
            </a:r>
            <a:r>
              <a:rPr b="1" i="0" lang="es" sz="1500" u="none" cap="none" strike="noStrike">
                <a:solidFill>
                  <a:srgbClr val="000000"/>
                </a:solidFill>
                <a:latin typeface="Cambria"/>
                <a:ea typeface="Cambria"/>
                <a:cs typeface="Cambria"/>
                <a:sym typeface="Cambria"/>
              </a:rPr>
              <a:t>F</a:t>
            </a:r>
            <a:r>
              <a:rPr b="0" i="0" lang="es" sz="1500" u="none" cap="none" strike="noStrike">
                <a:solidFill>
                  <a:srgbClr val="000000"/>
                </a:solidFill>
                <a:latin typeface="Montserrat"/>
                <a:ea typeface="Montserrat"/>
                <a:cs typeface="Montserrat"/>
                <a:sym typeface="Montserrat"/>
              </a:rPr>
              <a:t>, será la que utilizaremos en nuestro optimizador para ajustar los parámetros de dicho filtro.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lang="es" sz="1500">
                <a:latin typeface="Montserrat"/>
                <a:ea typeface="Montserrat"/>
                <a:cs typeface="Montserrat"/>
                <a:sym typeface="Montserrat"/>
              </a:rPr>
              <a:t>Por otro lado, l</a:t>
            </a:r>
            <a:r>
              <a:rPr b="0" i="0" lang="es" sz="1500" u="none" cap="none" strike="noStrike">
                <a:solidFill>
                  <a:srgbClr val="000000"/>
                </a:solidFill>
                <a:latin typeface="Montserrat"/>
                <a:ea typeface="Montserrat"/>
                <a:cs typeface="Montserrat"/>
                <a:sym typeface="Montserrat"/>
              </a:rPr>
              <a:t>a derivada </a:t>
            </a:r>
            <a:r>
              <a:rPr b="1" i="1" lang="es">
                <a:latin typeface="Cambria"/>
                <a:ea typeface="Cambria"/>
                <a:cs typeface="Cambria"/>
                <a:sym typeface="Cambria"/>
              </a:rPr>
              <a:t>∂L/∂X</a:t>
            </a:r>
            <a:r>
              <a:rPr b="0" i="0" lang="es" sz="1500" u="none" cap="none" strike="noStrike">
                <a:solidFill>
                  <a:srgbClr val="000000"/>
                </a:solidFill>
                <a:latin typeface="Montserrat"/>
                <a:ea typeface="Montserrat"/>
                <a:cs typeface="Montserrat"/>
                <a:sym typeface="Montserrat"/>
              </a:rPr>
              <a:t>, para cada valor de </a:t>
            </a:r>
            <a:r>
              <a:rPr b="1" i="0" lang="es" sz="1500" u="none" cap="none" strike="noStrike">
                <a:solidFill>
                  <a:srgbClr val="000000"/>
                </a:solidFill>
                <a:latin typeface="Cambria"/>
                <a:ea typeface="Cambria"/>
                <a:cs typeface="Cambria"/>
                <a:sym typeface="Cambria"/>
              </a:rPr>
              <a:t>X</a:t>
            </a:r>
            <a:r>
              <a:rPr b="0" i="0" lang="es" sz="1500" u="none" cap="none" strike="noStrike">
                <a:solidFill>
                  <a:srgbClr val="000000"/>
                </a:solidFill>
                <a:latin typeface="Montserrat"/>
                <a:ea typeface="Montserrat"/>
                <a:cs typeface="Montserrat"/>
                <a:sym typeface="Montserrat"/>
              </a:rPr>
              <a:t>, será la que retropropagaremos a la capa anterior.</a:t>
            </a:r>
            <a:endParaRPr b="0" i="0" sz="15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fb85ba2d63_0_31"/>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02" name="Google Shape;502;gfb85ba2d63_0_31"/>
          <p:cNvSpPr txBox="1"/>
          <p:nvPr/>
        </p:nvSpPr>
        <p:spPr>
          <a:xfrm>
            <a:off x="514350" y="1407325"/>
            <a:ext cx="82725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Comencemos con </a:t>
            </a:r>
            <a:r>
              <a:rPr b="1" i="1" lang="es">
                <a:latin typeface="Cambria"/>
                <a:ea typeface="Cambria"/>
                <a:cs typeface="Cambria"/>
                <a:sym typeface="Cambria"/>
              </a:rPr>
              <a:t>∂L/∂F</a:t>
            </a:r>
            <a:r>
              <a:rPr lang="es">
                <a:latin typeface="Montserrat"/>
                <a:ea typeface="Montserrat"/>
                <a:cs typeface="Montserrat"/>
                <a:sym typeface="Montserrat"/>
              </a:rPr>
              <a:t> = </a:t>
            </a:r>
            <a:r>
              <a:rPr b="1" i="1" lang="es">
                <a:latin typeface="Cambria"/>
                <a:ea typeface="Cambria"/>
                <a:cs typeface="Cambria"/>
                <a:sym typeface="Cambria"/>
              </a:rPr>
              <a:t>∂L/∂O * ∂O/∂F</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lang="es">
                <a:latin typeface="Montserrat"/>
                <a:ea typeface="Montserrat"/>
                <a:cs typeface="Montserrat"/>
                <a:sym typeface="Montserrat"/>
              </a:rPr>
              <a:t>Calculamos </a:t>
            </a:r>
            <a:r>
              <a:rPr b="1" i="1" lang="es">
                <a:latin typeface="Cambria"/>
                <a:ea typeface="Cambria"/>
                <a:cs typeface="Cambria"/>
                <a:sym typeface="Cambria"/>
              </a:rPr>
              <a:t>∂O/∂F</a:t>
            </a:r>
            <a:endParaRPr b="1" i="0" sz="1400" u="none" cap="none" strike="noStrike">
              <a:solidFill>
                <a:srgbClr val="000000"/>
              </a:solidFill>
              <a:latin typeface="Cambria"/>
              <a:ea typeface="Cambria"/>
              <a:cs typeface="Cambria"/>
              <a:sym typeface="Cambria"/>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Aplica</a:t>
            </a:r>
            <a:r>
              <a:rPr lang="es">
                <a:latin typeface="Montserrat"/>
                <a:ea typeface="Montserrat"/>
                <a:cs typeface="Montserrat"/>
                <a:sym typeface="Montserrat"/>
              </a:rPr>
              <a:t>mos</a:t>
            </a:r>
            <a:r>
              <a:rPr b="0" i="0" lang="es" sz="1400" u="none" cap="none" strike="noStrike">
                <a:solidFill>
                  <a:srgbClr val="000000"/>
                </a:solidFill>
                <a:latin typeface="Montserrat"/>
                <a:ea typeface="Montserrat"/>
                <a:cs typeface="Montserrat"/>
                <a:sym typeface="Montserrat"/>
              </a:rPr>
              <a:t> regla de la cadena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1) Derivada de la matriz de salida </a:t>
            </a:r>
            <a:r>
              <a:rPr b="1" i="0" lang="es" sz="1400" u="none" cap="none" strike="noStrike">
                <a:solidFill>
                  <a:srgbClr val="000000"/>
                </a:solidFill>
                <a:latin typeface="Cambria"/>
                <a:ea typeface="Cambria"/>
                <a:cs typeface="Cambria"/>
                <a:sym typeface="Cambria"/>
              </a:rPr>
              <a:t>O</a:t>
            </a:r>
            <a:r>
              <a:rPr b="0" i="0" lang="es" sz="1400" u="none" cap="none" strike="noStrike">
                <a:solidFill>
                  <a:srgbClr val="000000"/>
                </a:solidFill>
                <a:latin typeface="Montserrat"/>
                <a:ea typeface="Montserrat"/>
                <a:cs typeface="Montserrat"/>
                <a:sym typeface="Montserrat"/>
              </a:rPr>
              <a:t> con respecto al filtro </a:t>
            </a:r>
            <a:r>
              <a:rPr b="1" i="0" lang="es" sz="1400" u="none" cap="none" strike="noStrike">
                <a:solidFill>
                  <a:srgbClr val="000000"/>
                </a:solidFill>
                <a:latin typeface="Cambria"/>
                <a:ea typeface="Cambria"/>
                <a:cs typeface="Cambria"/>
                <a:sym typeface="Cambria"/>
              </a:rPr>
              <a:t>F</a:t>
            </a:r>
            <a:endParaRPr b="1" i="0" sz="1400" u="none" cap="none" strike="noStrike">
              <a:solidFill>
                <a:srgbClr val="000000"/>
              </a:solidFill>
              <a:latin typeface="Cambria"/>
              <a:ea typeface="Cambria"/>
              <a:cs typeface="Cambria"/>
              <a:sym typeface="Cambria"/>
            </a:endParaRPr>
          </a:p>
        </p:txBody>
      </p:sp>
      <p:pic>
        <p:nvPicPr>
          <p:cNvPr id="503" name="Google Shape;503;gfb85ba2d63_0_31"/>
          <p:cNvPicPr preferRelativeResize="0"/>
          <p:nvPr/>
        </p:nvPicPr>
        <p:blipFill rotWithShape="1">
          <a:blip r:embed="rId3">
            <a:alphaModFix/>
          </a:blip>
          <a:srcRect b="67945" l="0" r="0" t="16576"/>
          <a:stretch/>
        </p:blipFill>
        <p:spPr>
          <a:xfrm>
            <a:off x="1802738" y="2764625"/>
            <a:ext cx="5538525" cy="500050"/>
          </a:xfrm>
          <a:prstGeom prst="rect">
            <a:avLst/>
          </a:prstGeom>
          <a:noFill/>
          <a:ln>
            <a:noFill/>
          </a:ln>
        </p:spPr>
      </p:pic>
      <p:pic>
        <p:nvPicPr>
          <p:cNvPr id="504" name="Google Shape;504;gfb85ba2d63_0_31"/>
          <p:cNvPicPr preferRelativeResize="0"/>
          <p:nvPr/>
        </p:nvPicPr>
        <p:blipFill rotWithShape="1">
          <a:blip r:embed="rId4">
            <a:alphaModFix/>
          </a:blip>
          <a:srcRect b="23799" l="0" r="0" t="50139"/>
          <a:stretch/>
        </p:blipFill>
        <p:spPr>
          <a:xfrm>
            <a:off x="1353013" y="3629175"/>
            <a:ext cx="6437976" cy="978675"/>
          </a:xfrm>
          <a:prstGeom prst="rect">
            <a:avLst/>
          </a:prstGeom>
          <a:noFill/>
          <a:ln>
            <a:noFill/>
          </a:ln>
        </p:spPr>
      </p:pic>
      <p:cxnSp>
        <p:nvCxnSpPr>
          <p:cNvPr id="505" name="Google Shape;505;gfb85ba2d63_0_31"/>
          <p:cNvCxnSpPr>
            <a:stCxn id="503" idx="2"/>
            <a:endCxn id="504" idx="0"/>
          </p:cNvCxnSpPr>
          <p:nvPr/>
        </p:nvCxnSpPr>
        <p:spPr>
          <a:xfrm>
            <a:off x="4572001" y="3264675"/>
            <a:ext cx="0" cy="364500"/>
          </a:xfrm>
          <a:prstGeom prst="straightConnector1">
            <a:avLst/>
          </a:prstGeom>
          <a:noFill/>
          <a:ln cap="flat" cmpd="sng" w="9525">
            <a:solidFill>
              <a:schemeClr val="dk2"/>
            </a:solidFill>
            <a:prstDash val="solid"/>
            <a:round/>
            <a:headEnd len="sm" w="sm" type="none"/>
            <a:tailEnd len="med" w="med" type="triangle"/>
          </a:ln>
        </p:spPr>
      </p:cxnSp>
      <p:sp>
        <p:nvSpPr>
          <p:cNvPr id="506" name="Google Shape;506;gfb85ba2d63_0_31"/>
          <p:cNvSpPr txBox="1"/>
          <p:nvPr/>
        </p:nvSpPr>
        <p:spPr>
          <a:xfrm>
            <a:off x="435750" y="4518625"/>
            <a:ext cx="827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Esto se repite para cada una de las componentes de O, por lo que tendremos 16 derivadas en este caso.</a:t>
            </a:r>
            <a:endParaRPr i="0" sz="1400" u="none" cap="none" strike="noStrike">
              <a:solidFill>
                <a:srgbClr val="000000"/>
              </a:solidFill>
              <a:latin typeface="Montserrat"/>
              <a:ea typeface="Montserrat"/>
              <a:cs typeface="Montserrat"/>
              <a:sym typeface="Montserrat"/>
            </a:endParaRPr>
          </a:p>
        </p:txBody>
      </p:sp>
      <p:sp>
        <p:nvSpPr>
          <p:cNvPr id="507" name="Google Shape;507;gfb85ba2d63_0_31"/>
          <p:cNvSpPr txBox="1"/>
          <p:nvPr/>
        </p:nvSpPr>
        <p:spPr>
          <a:xfrm>
            <a:off x="7284000" y="3918413"/>
            <a:ext cx="77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ambria"/>
                <a:ea typeface="Cambria"/>
                <a:cs typeface="Cambria"/>
                <a:sym typeface="Cambria"/>
              </a:rPr>
              <a:t>(1)*</a:t>
            </a:r>
            <a:endParaRPr b="1">
              <a:latin typeface="Cambria"/>
              <a:ea typeface="Cambria"/>
              <a:cs typeface="Cambria"/>
              <a:sym typeface="Cambr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fb85ba2d63_0_39"/>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13" name="Google Shape;513;gfb85ba2d63_0_39"/>
          <p:cNvSpPr txBox="1"/>
          <p:nvPr/>
        </p:nvSpPr>
        <p:spPr>
          <a:xfrm>
            <a:off x="514350" y="1407325"/>
            <a:ext cx="827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2) Aplicar regla de la cadena</a:t>
            </a:r>
            <a:endParaRPr b="0" i="0" sz="1400" u="none" cap="none" strike="noStrike">
              <a:solidFill>
                <a:srgbClr val="000000"/>
              </a:solidFill>
              <a:latin typeface="Montserrat"/>
              <a:ea typeface="Montserrat"/>
              <a:cs typeface="Montserrat"/>
              <a:sym typeface="Montserrat"/>
            </a:endParaRPr>
          </a:p>
        </p:txBody>
      </p:sp>
      <p:pic>
        <p:nvPicPr>
          <p:cNvPr id="514" name="Google Shape;514;gfb85ba2d63_0_39"/>
          <p:cNvPicPr preferRelativeResize="0"/>
          <p:nvPr/>
        </p:nvPicPr>
        <p:blipFill rotWithShape="1">
          <a:blip r:embed="rId3">
            <a:alphaModFix/>
          </a:blip>
          <a:srcRect b="64260" l="20072" r="27312" t="8635"/>
          <a:stretch/>
        </p:blipFill>
        <p:spPr>
          <a:xfrm>
            <a:off x="3379000" y="1351375"/>
            <a:ext cx="2102028" cy="581100"/>
          </a:xfrm>
          <a:prstGeom prst="rect">
            <a:avLst/>
          </a:prstGeom>
          <a:noFill/>
          <a:ln>
            <a:noFill/>
          </a:ln>
        </p:spPr>
      </p:pic>
      <p:pic>
        <p:nvPicPr>
          <p:cNvPr id="515" name="Google Shape;515;gfb85ba2d63_0_39"/>
          <p:cNvPicPr preferRelativeResize="0"/>
          <p:nvPr/>
        </p:nvPicPr>
        <p:blipFill rotWithShape="1">
          <a:blip r:embed="rId4">
            <a:alphaModFix/>
          </a:blip>
          <a:srcRect b="16113" l="12525" r="15862" t="34800"/>
          <a:stretch/>
        </p:blipFill>
        <p:spPr>
          <a:xfrm>
            <a:off x="557200" y="3000325"/>
            <a:ext cx="2728925" cy="989525"/>
          </a:xfrm>
          <a:prstGeom prst="rect">
            <a:avLst/>
          </a:prstGeom>
          <a:noFill/>
          <a:ln>
            <a:noFill/>
          </a:ln>
        </p:spPr>
      </p:pic>
      <p:pic>
        <p:nvPicPr>
          <p:cNvPr id="516" name="Google Shape;516;gfb85ba2d63_0_39"/>
          <p:cNvPicPr preferRelativeResize="0"/>
          <p:nvPr/>
        </p:nvPicPr>
        <p:blipFill rotWithShape="1">
          <a:blip r:embed="rId5">
            <a:alphaModFix/>
          </a:blip>
          <a:srcRect b="0" l="5141" r="0" t="0"/>
          <a:stretch/>
        </p:blipFill>
        <p:spPr>
          <a:xfrm>
            <a:off x="4350550" y="2041975"/>
            <a:ext cx="4436301" cy="2906225"/>
          </a:xfrm>
          <a:prstGeom prst="rect">
            <a:avLst/>
          </a:prstGeom>
          <a:noFill/>
          <a:ln cap="flat" cmpd="sng" w="28575">
            <a:solidFill>
              <a:srgbClr val="000000"/>
            </a:solidFill>
            <a:prstDash val="solid"/>
            <a:round/>
            <a:headEnd len="sm" w="sm" type="none"/>
            <a:tailEnd len="sm" w="sm" type="none"/>
          </a:ln>
        </p:spPr>
      </p:pic>
      <p:cxnSp>
        <p:nvCxnSpPr>
          <p:cNvPr id="517" name="Google Shape;517;gfb85ba2d63_0_39"/>
          <p:cNvCxnSpPr>
            <a:stCxn id="515" idx="3"/>
            <a:endCxn id="516" idx="1"/>
          </p:cNvCxnSpPr>
          <p:nvPr/>
        </p:nvCxnSpPr>
        <p:spPr>
          <a:xfrm>
            <a:off x="3286125" y="3495088"/>
            <a:ext cx="1064400" cy="0"/>
          </a:xfrm>
          <a:prstGeom prst="straightConnector1">
            <a:avLst/>
          </a:prstGeom>
          <a:noFill/>
          <a:ln cap="flat" cmpd="sng" w="9525">
            <a:solidFill>
              <a:schemeClr val="dk2"/>
            </a:solidFill>
            <a:prstDash val="solid"/>
            <a:round/>
            <a:headEnd len="sm" w="sm" type="none"/>
            <a:tailEnd len="med" w="med" type="triangle"/>
          </a:ln>
        </p:spPr>
      </p:cxnSp>
      <p:sp>
        <p:nvSpPr>
          <p:cNvPr id="518" name="Google Shape;518;gfb85ba2d63_0_39"/>
          <p:cNvSpPr txBox="1"/>
          <p:nvPr/>
        </p:nvSpPr>
        <p:spPr>
          <a:xfrm>
            <a:off x="402350" y="2110975"/>
            <a:ext cx="3733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La regla de la cadena de derivadas parciales de una matriz con respecto a otra matriz es:</a:t>
            </a:r>
            <a:endParaRPr b="0" i="0" sz="1400" u="none" cap="none" strike="noStrike">
              <a:solidFill>
                <a:srgbClr val="000000"/>
              </a:solidFill>
              <a:latin typeface="Montserrat"/>
              <a:ea typeface="Montserrat"/>
              <a:cs typeface="Montserrat"/>
              <a:sym typeface="Montserrat"/>
            </a:endParaRPr>
          </a:p>
        </p:txBody>
      </p:sp>
      <p:sp>
        <p:nvSpPr>
          <p:cNvPr id="519" name="Google Shape;519;gfb85ba2d63_0_39"/>
          <p:cNvSpPr txBox="1"/>
          <p:nvPr/>
        </p:nvSpPr>
        <p:spPr>
          <a:xfrm>
            <a:off x="144225" y="4669750"/>
            <a:ext cx="827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Demostración</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6"/>
              </a:rPr>
              <a:t>Link</a:t>
            </a:r>
            <a:r>
              <a:rPr lang="es">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sp>
        <p:nvSpPr>
          <p:cNvPr id="520" name="Google Shape;520;gfb85ba2d63_0_39"/>
          <p:cNvSpPr txBox="1"/>
          <p:nvPr/>
        </p:nvSpPr>
        <p:spPr>
          <a:xfrm>
            <a:off x="8755375" y="3294975"/>
            <a:ext cx="5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ambria"/>
                <a:ea typeface="Cambria"/>
                <a:cs typeface="Cambria"/>
                <a:sym typeface="Cambria"/>
              </a:rPr>
              <a:t>(2)</a:t>
            </a:r>
            <a:endParaRPr b="1">
              <a:latin typeface="Cambria"/>
              <a:ea typeface="Cambria"/>
              <a:cs typeface="Cambria"/>
              <a:sym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fb85ba2d63_0_48"/>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26" name="Google Shape;526;gfb85ba2d63_0_48"/>
          <p:cNvSpPr txBox="1"/>
          <p:nvPr/>
        </p:nvSpPr>
        <p:spPr>
          <a:xfrm>
            <a:off x="356975" y="1274800"/>
            <a:ext cx="35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2) </a:t>
            </a:r>
            <a:r>
              <a:rPr lang="es">
                <a:latin typeface="Montserrat"/>
                <a:ea typeface="Montserrat"/>
                <a:cs typeface="Montserrat"/>
                <a:sym typeface="Montserrat"/>
              </a:rPr>
              <a:t>Reemplazo las derivadas obtenidas en </a:t>
            </a:r>
            <a:r>
              <a:rPr b="1" lang="es">
                <a:latin typeface="Cambria"/>
                <a:ea typeface="Cambria"/>
                <a:cs typeface="Cambria"/>
                <a:sym typeface="Cambria"/>
              </a:rPr>
              <a:t>(1)*</a:t>
            </a:r>
            <a:r>
              <a:rPr lang="es">
                <a:latin typeface="Montserrat"/>
                <a:ea typeface="Montserrat"/>
                <a:cs typeface="Montserrat"/>
                <a:sym typeface="Montserrat"/>
              </a:rPr>
              <a:t> en las ecuaciones de </a:t>
            </a:r>
            <a:r>
              <a:rPr b="1" lang="es">
                <a:latin typeface="Cambria"/>
                <a:ea typeface="Cambria"/>
                <a:cs typeface="Cambria"/>
                <a:sym typeface="Cambria"/>
              </a:rPr>
              <a:t>(2)</a:t>
            </a:r>
            <a:endParaRPr b="1" i="0" sz="1400" u="none" cap="none" strike="noStrike">
              <a:solidFill>
                <a:srgbClr val="000000"/>
              </a:solidFill>
              <a:latin typeface="Cambria"/>
              <a:ea typeface="Cambria"/>
              <a:cs typeface="Cambria"/>
              <a:sym typeface="Cambria"/>
            </a:endParaRPr>
          </a:p>
        </p:txBody>
      </p:sp>
      <p:pic>
        <p:nvPicPr>
          <p:cNvPr id="527" name="Google Shape;527;gfb85ba2d63_0_48"/>
          <p:cNvPicPr preferRelativeResize="0"/>
          <p:nvPr/>
        </p:nvPicPr>
        <p:blipFill rotWithShape="1">
          <a:blip r:embed="rId3">
            <a:alphaModFix/>
          </a:blip>
          <a:srcRect b="0" l="5712" r="8905" t="0"/>
          <a:stretch/>
        </p:blipFill>
        <p:spPr>
          <a:xfrm>
            <a:off x="4714925" y="2010713"/>
            <a:ext cx="4164801" cy="3031175"/>
          </a:xfrm>
          <a:prstGeom prst="rect">
            <a:avLst/>
          </a:prstGeom>
          <a:noFill/>
          <a:ln>
            <a:noFill/>
          </a:ln>
        </p:spPr>
      </p:pic>
      <p:pic>
        <p:nvPicPr>
          <p:cNvPr id="528" name="Google Shape;528;gfb85ba2d63_0_48"/>
          <p:cNvPicPr preferRelativeResize="0"/>
          <p:nvPr/>
        </p:nvPicPr>
        <p:blipFill rotWithShape="1">
          <a:blip r:embed="rId4">
            <a:alphaModFix/>
          </a:blip>
          <a:srcRect b="0" l="5143" r="8552" t="0"/>
          <a:stretch/>
        </p:blipFill>
        <p:spPr>
          <a:xfrm>
            <a:off x="214325" y="2041975"/>
            <a:ext cx="4036200" cy="2906225"/>
          </a:xfrm>
          <a:prstGeom prst="rect">
            <a:avLst/>
          </a:prstGeom>
          <a:noFill/>
          <a:ln cap="flat" cmpd="sng" w="28575">
            <a:solidFill>
              <a:srgbClr val="000000"/>
            </a:solidFill>
            <a:prstDash val="solid"/>
            <a:round/>
            <a:headEnd len="sm" w="sm" type="none"/>
            <a:tailEnd len="sm" w="sm" type="none"/>
          </a:ln>
        </p:spPr>
      </p:pic>
      <p:cxnSp>
        <p:nvCxnSpPr>
          <p:cNvPr id="529" name="Google Shape;529;gfb85ba2d63_0_48"/>
          <p:cNvCxnSpPr/>
          <p:nvPr/>
        </p:nvCxnSpPr>
        <p:spPr>
          <a:xfrm flipH="1" rot="10800000">
            <a:off x="4321925" y="3494175"/>
            <a:ext cx="321600" cy="1800"/>
          </a:xfrm>
          <a:prstGeom prst="straightConnector1">
            <a:avLst/>
          </a:prstGeom>
          <a:noFill/>
          <a:ln cap="flat" cmpd="sng" w="9525">
            <a:solidFill>
              <a:schemeClr val="dk2"/>
            </a:solidFill>
            <a:prstDash val="solid"/>
            <a:round/>
            <a:headEnd len="sm" w="sm" type="none"/>
            <a:tailEnd len="med" w="med" type="triangle"/>
          </a:ln>
        </p:spPr>
      </p:cxnSp>
      <p:pic>
        <p:nvPicPr>
          <p:cNvPr id="530" name="Google Shape;530;gfb85ba2d63_0_48"/>
          <p:cNvPicPr preferRelativeResize="0"/>
          <p:nvPr/>
        </p:nvPicPr>
        <p:blipFill rotWithShape="1">
          <a:blip r:embed="rId5">
            <a:alphaModFix/>
          </a:blip>
          <a:srcRect b="23799" l="5717" r="7766" t="50140"/>
          <a:stretch/>
        </p:blipFill>
        <p:spPr>
          <a:xfrm>
            <a:off x="4836300" y="1142275"/>
            <a:ext cx="3786126" cy="665250"/>
          </a:xfrm>
          <a:prstGeom prst="rect">
            <a:avLst/>
          </a:prstGeom>
          <a:noFill/>
          <a:ln>
            <a:noFill/>
          </a:ln>
        </p:spPr>
      </p:pic>
      <p:cxnSp>
        <p:nvCxnSpPr>
          <p:cNvPr id="531" name="Google Shape;531;gfb85ba2d63_0_48"/>
          <p:cNvCxnSpPr>
            <a:stCxn id="530" idx="2"/>
          </p:cNvCxnSpPr>
          <p:nvPr/>
        </p:nvCxnSpPr>
        <p:spPr>
          <a:xfrm flipH="1">
            <a:off x="6722163" y="1807525"/>
            <a:ext cx="7200" cy="335700"/>
          </a:xfrm>
          <a:prstGeom prst="straightConnector1">
            <a:avLst/>
          </a:prstGeom>
          <a:noFill/>
          <a:ln cap="flat" cmpd="sng" w="9525">
            <a:solidFill>
              <a:schemeClr val="dk2"/>
            </a:solidFill>
            <a:prstDash val="solid"/>
            <a:round/>
            <a:headEnd len="sm" w="sm" type="none"/>
            <a:tailEnd len="med" w="med" type="triangle"/>
          </a:ln>
        </p:spPr>
      </p:cxnSp>
      <p:sp>
        <p:nvSpPr>
          <p:cNvPr id="532" name="Google Shape;532;gfb85ba2d63_0_48"/>
          <p:cNvSpPr/>
          <p:nvPr/>
        </p:nvSpPr>
        <p:spPr>
          <a:xfrm>
            <a:off x="4722025" y="2164550"/>
            <a:ext cx="4179000" cy="2736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fb85ba2d63_0_59"/>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pic>
        <p:nvPicPr>
          <p:cNvPr id="538" name="Google Shape;538;gfb85ba2d63_0_59"/>
          <p:cNvPicPr preferRelativeResize="0"/>
          <p:nvPr/>
        </p:nvPicPr>
        <p:blipFill rotWithShape="1">
          <a:blip r:embed="rId3">
            <a:alphaModFix/>
          </a:blip>
          <a:srcRect b="0" l="8222" r="65323" t="56608"/>
          <a:stretch/>
        </p:blipFill>
        <p:spPr>
          <a:xfrm>
            <a:off x="1249500" y="2636050"/>
            <a:ext cx="1578750" cy="1590675"/>
          </a:xfrm>
          <a:prstGeom prst="rect">
            <a:avLst/>
          </a:prstGeom>
          <a:noFill/>
          <a:ln>
            <a:noFill/>
          </a:ln>
        </p:spPr>
      </p:pic>
      <p:pic>
        <p:nvPicPr>
          <p:cNvPr id="539" name="Google Shape;539;gfb85ba2d63_0_59"/>
          <p:cNvPicPr preferRelativeResize="0"/>
          <p:nvPr/>
        </p:nvPicPr>
        <p:blipFill rotWithShape="1">
          <a:blip r:embed="rId4">
            <a:alphaModFix/>
          </a:blip>
          <a:srcRect b="2855" l="47733" r="30479" t="61091"/>
          <a:stretch/>
        </p:blipFill>
        <p:spPr>
          <a:xfrm>
            <a:off x="3814774" y="2770588"/>
            <a:ext cx="1300150" cy="1321600"/>
          </a:xfrm>
          <a:prstGeom prst="rect">
            <a:avLst/>
          </a:prstGeom>
          <a:noFill/>
          <a:ln>
            <a:noFill/>
          </a:ln>
        </p:spPr>
      </p:pic>
      <p:sp>
        <p:nvSpPr>
          <p:cNvPr id="540" name="Google Shape;540;gfb85ba2d63_0_59"/>
          <p:cNvSpPr txBox="1"/>
          <p:nvPr/>
        </p:nvSpPr>
        <p:spPr>
          <a:xfrm>
            <a:off x="550075" y="1457325"/>
            <a:ext cx="8094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Entonces, para obtener las derivadas parciales del error </a:t>
            </a:r>
            <a:r>
              <a:rPr b="1" i="0" lang="es" sz="1400" u="none" cap="none" strike="noStrike">
                <a:solidFill>
                  <a:srgbClr val="000000"/>
                </a:solidFill>
                <a:latin typeface="Cambria"/>
                <a:ea typeface="Cambria"/>
                <a:cs typeface="Cambria"/>
                <a:sym typeface="Cambria"/>
              </a:rPr>
              <a:t>L</a:t>
            </a:r>
            <a:r>
              <a:rPr b="0" i="0" lang="es" sz="1400" u="none" cap="none" strike="noStrike">
                <a:solidFill>
                  <a:srgbClr val="000000"/>
                </a:solidFill>
                <a:latin typeface="Montserrat"/>
                <a:ea typeface="Montserrat"/>
                <a:cs typeface="Montserrat"/>
                <a:sym typeface="Montserrat"/>
              </a:rPr>
              <a:t> respecto a las componentes del filtro </a:t>
            </a:r>
            <a:r>
              <a:rPr b="1" i="0"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debemos realizar una convolución entre la entrada </a:t>
            </a:r>
            <a:r>
              <a:rPr b="1" i="0" lang="es" sz="1400" u="none" cap="none" strike="noStrike">
                <a:solidFill>
                  <a:srgbClr val="000000"/>
                </a:solidFill>
                <a:latin typeface="Cambria"/>
                <a:ea typeface="Cambria"/>
                <a:cs typeface="Cambria"/>
                <a:sym typeface="Cambria"/>
              </a:rPr>
              <a:t>X</a:t>
            </a:r>
            <a:r>
              <a:rPr b="0" i="0" lang="es" sz="1400" u="none" cap="none" strike="noStrike">
                <a:solidFill>
                  <a:srgbClr val="000000"/>
                </a:solidFill>
                <a:latin typeface="Montserrat"/>
                <a:ea typeface="Montserrat"/>
                <a:cs typeface="Montserrat"/>
                <a:sym typeface="Montserrat"/>
              </a:rPr>
              <a:t> y el gradiente de error </a:t>
            </a:r>
            <a:r>
              <a:rPr b="1" i="1" lang="es" sz="1400" u="none" cap="none" strike="noStrike">
                <a:solidFill>
                  <a:srgbClr val="000000"/>
                </a:solidFill>
                <a:latin typeface="Cambria"/>
                <a:ea typeface="Cambria"/>
                <a:cs typeface="Cambria"/>
                <a:sym typeface="Cambria"/>
              </a:rPr>
              <a:t>∂L/∂O</a:t>
            </a:r>
            <a:r>
              <a:rPr b="0" i="0" lang="es" sz="1400" u="none" cap="none" strike="noStrike">
                <a:solidFill>
                  <a:srgbClr val="000000"/>
                </a:solidFill>
                <a:latin typeface="Montserrat"/>
                <a:ea typeface="Montserrat"/>
                <a:cs typeface="Montserrat"/>
                <a:sym typeface="Montserrat"/>
              </a:rPr>
              <a:t> de la capa anterior.</a:t>
            </a:r>
            <a:endParaRPr b="1" i="1" sz="1400" u="none" cap="none" strike="noStrike">
              <a:solidFill>
                <a:srgbClr val="000000"/>
              </a:solidFill>
              <a:latin typeface="Cambria"/>
              <a:ea typeface="Cambria"/>
              <a:cs typeface="Cambria"/>
              <a:sym typeface="Cambria"/>
            </a:endParaRPr>
          </a:p>
        </p:txBody>
      </p:sp>
      <p:pic>
        <p:nvPicPr>
          <p:cNvPr id="541" name="Google Shape;541;gfb85ba2d63_0_59"/>
          <p:cNvPicPr preferRelativeResize="0"/>
          <p:nvPr/>
        </p:nvPicPr>
        <p:blipFill rotWithShape="1">
          <a:blip r:embed="rId5">
            <a:alphaModFix/>
          </a:blip>
          <a:srcRect b="57687" l="0" r="77238" t="5775"/>
          <a:stretch/>
        </p:blipFill>
        <p:spPr>
          <a:xfrm>
            <a:off x="6317450" y="2770600"/>
            <a:ext cx="1340311" cy="1321575"/>
          </a:xfrm>
          <a:prstGeom prst="rect">
            <a:avLst/>
          </a:prstGeom>
          <a:noFill/>
          <a:ln>
            <a:noFill/>
          </a:ln>
        </p:spPr>
      </p:pic>
      <p:sp>
        <p:nvSpPr>
          <p:cNvPr id="542" name="Google Shape;542;gfb85ba2d63_0_59"/>
          <p:cNvSpPr txBox="1"/>
          <p:nvPr/>
        </p:nvSpPr>
        <p:spPr>
          <a:xfrm>
            <a:off x="3114675" y="3231275"/>
            <a:ext cx="27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Lato"/>
                <a:ea typeface="Lato"/>
                <a:cs typeface="Lato"/>
                <a:sym typeface="Lato"/>
              </a:rPr>
              <a:t>*</a:t>
            </a:r>
            <a:endParaRPr b="1" i="0" sz="1400" u="none" cap="none" strike="noStrike">
              <a:solidFill>
                <a:srgbClr val="000000"/>
              </a:solidFill>
              <a:latin typeface="Lato"/>
              <a:ea typeface="Lato"/>
              <a:cs typeface="Lato"/>
              <a:sym typeface="Lato"/>
            </a:endParaRPr>
          </a:p>
        </p:txBody>
      </p:sp>
      <p:sp>
        <p:nvSpPr>
          <p:cNvPr id="543" name="Google Shape;543;gfb85ba2d63_0_59"/>
          <p:cNvSpPr txBox="1"/>
          <p:nvPr/>
        </p:nvSpPr>
        <p:spPr>
          <a:xfrm>
            <a:off x="5576838" y="3231288"/>
            <a:ext cx="27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Lato"/>
                <a:ea typeface="Lato"/>
                <a:cs typeface="Lato"/>
                <a:sym typeface="Lato"/>
              </a:rPr>
              <a:t>=</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12686f8c548_0_31"/>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pic>
        <p:nvPicPr>
          <p:cNvPr id="549" name="Google Shape;549;g12686f8c548_0_31"/>
          <p:cNvPicPr preferRelativeResize="0"/>
          <p:nvPr/>
        </p:nvPicPr>
        <p:blipFill rotWithShape="1">
          <a:blip r:embed="rId3">
            <a:alphaModFix/>
          </a:blip>
          <a:srcRect b="31295" l="0" r="0" t="0"/>
          <a:stretch/>
        </p:blipFill>
        <p:spPr>
          <a:xfrm>
            <a:off x="2473275" y="1876975"/>
            <a:ext cx="4197450" cy="2999200"/>
          </a:xfrm>
          <a:prstGeom prst="rect">
            <a:avLst/>
          </a:prstGeom>
          <a:noFill/>
          <a:ln>
            <a:noFill/>
          </a:ln>
        </p:spPr>
      </p:pic>
      <p:sp>
        <p:nvSpPr>
          <p:cNvPr id="550" name="Google Shape;550;g12686f8c548_0_31"/>
          <p:cNvSpPr txBox="1"/>
          <p:nvPr/>
        </p:nvSpPr>
        <p:spPr>
          <a:xfrm>
            <a:off x="520850" y="1347525"/>
            <a:ext cx="8608800" cy="41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lang="es" sz="1500">
                <a:latin typeface="Montserrat"/>
                <a:ea typeface="Montserrat"/>
                <a:cs typeface="Montserrat"/>
                <a:sym typeface="Montserrat"/>
              </a:rPr>
              <a:t>Ahora aplico el mismo razonamiento para obtener la derivada </a:t>
            </a:r>
            <a:r>
              <a:rPr b="1" i="1" lang="es">
                <a:latin typeface="Cambria"/>
                <a:ea typeface="Cambria"/>
                <a:cs typeface="Cambria"/>
                <a:sym typeface="Cambria"/>
              </a:rPr>
              <a:t>∂L/∂X.</a:t>
            </a:r>
            <a:r>
              <a:rPr lang="es" sz="1500">
                <a:latin typeface="Montserrat"/>
                <a:ea typeface="Montserrat"/>
                <a:cs typeface="Montserrat"/>
                <a:sym typeface="Montserrat"/>
              </a:rPr>
              <a:t> </a:t>
            </a:r>
            <a:endParaRPr b="0" i="0" sz="15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fb85ba2d63_0_69"/>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56" name="Google Shape;556;gfb85ba2d63_0_69"/>
          <p:cNvSpPr txBox="1"/>
          <p:nvPr/>
        </p:nvSpPr>
        <p:spPr>
          <a:xfrm>
            <a:off x="514350" y="1407325"/>
            <a:ext cx="8272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400"/>
              <a:buFont typeface="Arial"/>
              <a:buNone/>
            </a:pPr>
            <a:r>
              <a:rPr lang="es">
                <a:latin typeface="Montserrat"/>
                <a:ea typeface="Montserrat"/>
                <a:cs typeface="Montserrat"/>
                <a:sym typeface="Montserrat"/>
              </a:rPr>
              <a:t>Ahora calculo </a:t>
            </a:r>
            <a:r>
              <a:rPr b="1" i="1" lang="es">
                <a:latin typeface="Cambria"/>
                <a:ea typeface="Cambria"/>
                <a:cs typeface="Cambria"/>
                <a:sym typeface="Cambria"/>
              </a:rPr>
              <a:t>∂L/∂X</a:t>
            </a:r>
            <a:r>
              <a:rPr lang="es">
                <a:latin typeface="Montserrat"/>
                <a:ea typeface="Montserrat"/>
                <a:cs typeface="Montserrat"/>
                <a:sym typeface="Montserrat"/>
              </a:rPr>
              <a:t> = </a:t>
            </a:r>
            <a:r>
              <a:rPr b="1" i="1" lang="es">
                <a:latin typeface="Cambria"/>
                <a:ea typeface="Cambria"/>
                <a:cs typeface="Cambria"/>
                <a:sym typeface="Cambria"/>
              </a:rPr>
              <a:t>∂L/∂O * ∂O/∂X</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s">
                <a:latin typeface="Montserrat"/>
                <a:ea typeface="Montserrat"/>
                <a:cs typeface="Montserrat"/>
                <a:sym typeface="Montserrat"/>
              </a:rPr>
              <a:t>Calculamos </a:t>
            </a:r>
            <a:r>
              <a:rPr b="1" i="1" lang="es">
                <a:latin typeface="Cambria"/>
                <a:ea typeface="Cambria"/>
                <a:cs typeface="Cambria"/>
                <a:sym typeface="Cambria"/>
              </a:rPr>
              <a:t>∂O/∂X</a:t>
            </a:r>
            <a:endParaRPr b="1">
              <a:latin typeface="Cambria"/>
              <a:ea typeface="Cambria"/>
              <a:cs typeface="Cambria"/>
              <a:sym typeface="Cambria"/>
            </a:endParaRPr>
          </a:p>
          <a:p>
            <a:pPr indent="-317500" lvl="0" marL="457200" rtl="0" algn="l">
              <a:spcBef>
                <a:spcPts val="0"/>
              </a:spcBef>
              <a:spcAft>
                <a:spcPts val="0"/>
              </a:spcAft>
              <a:buSzPts val="1400"/>
              <a:buFont typeface="Montserrat"/>
              <a:buAutoNum type="arabicPeriod"/>
            </a:pPr>
            <a:r>
              <a:rPr lang="es">
                <a:latin typeface="Montserrat"/>
                <a:ea typeface="Montserrat"/>
                <a:cs typeface="Montserrat"/>
                <a:sym typeface="Montserrat"/>
              </a:rPr>
              <a:t>Aplicamos regla de la cadena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1) Derivada de la matriz de salida </a:t>
            </a:r>
            <a:r>
              <a:rPr b="1" i="0" lang="es" sz="1400" u="none" cap="none" strike="noStrike">
                <a:solidFill>
                  <a:srgbClr val="000000"/>
                </a:solidFill>
                <a:latin typeface="Cambria"/>
                <a:ea typeface="Cambria"/>
                <a:cs typeface="Cambria"/>
                <a:sym typeface="Cambria"/>
              </a:rPr>
              <a:t>O</a:t>
            </a:r>
            <a:r>
              <a:rPr b="0" i="0" lang="es" sz="1400" u="none" cap="none" strike="noStrike">
                <a:solidFill>
                  <a:srgbClr val="000000"/>
                </a:solidFill>
                <a:latin typeface="Montserrat"/>
                <a:ea typeface="Montserrat"/>
                <a:cs typeface="Montserrat"/>
                <a:sym typeface="Montserrat"/>
              </a:rPr>
              <a:t> con respecto a la entrada </a:t>
            </a:r>
            <a:r>
              <a:rPr b="1" i="0" lang="es" sz="1400" u="none" cap="none" strike="noStrike">
                <a:solidFill>
                  <a:srgbClr val="000000"/>
                </a:solidFill>
                <a:latin typeface="Cambria"/>
                <a:ea typeface="Cambria"/>
                <a:cs typeface="Cambria"/>
                <a:sym typeface="Cambria"/>
              </a:rPr>
              <a:t>X</a:t>
            </a:r>
            <a:endParaRPr b="1" i="0" sz="1400" u="none" cap="none" strike="noStrike">
              <a:solidFill>
                <a:srgbClr val="000000"/>
              </a:solidFill>
              <a:latin typeface="Cambria"/>
              <a:ea typeface="Cambria"/>
              <a:cs typeface="Cambria"/>
              <a:sym typeface="Cambria"/>
            </a:endParaRPr>
          </a:p>
        </p:txBody>
      </p:sp>
      <p:pic>
        <p:nvPicPr>
          <p:cNvPr id="557" name="Google Shape;557;gfb85ba2d63_0_69"/>
          <p:cNvPicPr preferRelativeResize="0"/>
          <p:nvPr/>
        </p:nvPicPr>
        <p:blipFill rotWithShape="1">
          <a:blip r:embed="rId3">
            <a:alphaModFix/>
          </a:blip>
          <a:srcRect b="67945" l="0" r="0" t="16576"/>
          <a:stretch/>
        </p:blipFill>
        <p:spPr>
          <a:xfrm>
            <a:off x="1802738" y="2764625"/>
            <a:ext cx="5538525" cy="500050"/>
          </a:xfrm>
          <a:prstGeom prst="rect">
            <a:avLst/>
          </a:prstGeom>
          <a:noFill/>
          <a:ln>
            <a:noFill/>
          </a:ln>
        </p:spPr>
      </p:pic>
      <p:cxnSp>
        <p:nvCxnSpPr>
          <p:cNvPr id="558" name="Google Shape;558;gfb85ba2d63_0_69"/>
          <p:cNvCxnSpPr>
            <a:stCxn id="557" idx="2"/>
            <a:endCxn id="559" idx="0"/>
          </p:cNvCxnSpPr>
          <p:nvPr/>
        </p:nvCxnSpPr>
        <p:spPr>
          <a:xfrm>
            <a:off x="4572001" y="3264675"/>
            <a:ext cx="0" cy="482400"/>
          </a:xfrm>
          <a:prstGeom prst="straightConnector1">
            <a:avLst/>
          </a:prstGeom>
          <a:noFill/>
          <a:ln cap="flat" cmpd="sng" w="9525">
            <a:solidFill>
              <a:schemeClr val="dk2"/>
            </a:solidFill>
            <a:prstDash val="solid"/>
            <a:round/>
            <a:headEnd len="sm" w="sm" type="none"/>
            <a:tailEnd len="med" w="med" type="triangle"/>
          </a:ln>
        </p:spPr>
      </p:cxnSp>
      <p:pic>
        <p:nvPicPr>
          <p:cNvPr id="559" name="Google Shape;559;gfb85ba2d63_0_69"/>
          <p:cNvPicPr preferRelativeResize="0"/>
          <p:nvPr/>
        </p:nvPicPr>
        <p:blipFill rotWithShape="1">
          <a:blip r:embed="rId4">
            <a:alphaModFix/>
          </a:blip>
          <a:srcRect b="24081" l="6830" r="17780" t="51031"/>
          <a:stretch/>
        </p:blipFill>
        <p:spPr>
          <a:xfrm>
            <a:off x="2380125" y="3747175"/>
            <a:ext cx="4383750" cy="903375"/>
          </a:xfrm>
          <a:prstGeom prst="rect">
            <a:avLst/>
          </a:prstGeom>
          <a:noFill/>
          <a:ln>
            <a:noFill/>
          </a:ln>
        </p:spPr>
      </p:pic>
      <p:sp>
        <p:nvSpPr>
          <p:cNvPr id="560" name="Google Shape;560;gfb85ba2d63_0_69"/>
          <p:cNvSpPr txBox="1"/>
          <p:nvPr/>
        </p:nvSpPr>
        <p:spPr>
          <a:xfrm>
            <a:off x="435750" y="4518625"/>
            <a:ext cx="827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Esto se repite para cada una de las componentes de O, por lo que tendremos 16 derivadas en este caso.</a:t>
            </a:r>
            <a:endParaRPr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fb85ba2d63_0_77"/>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66" name="Google Shape;566;gfb85ba2d63_0_77"/>
          <p:cNvSpPr txBox="1"/>
          <p:nvPr/>
        </p:nvSpPr>
        <p:spPr>
          <a:xfrm>
            <a:off x="514350" y="1407325"/>
            <a:ext cx="42387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2) Apli</a:t>
            </a:r>
            <a:r>
              <a:rPr b="0" i="0" lang="es" sz="1400" u="none" cap="none" strike="noStrike">
                <a:solidFill>
                  <a:srgbClr val="000000"/>
                </a:solidFill>
                <a:latin typeface="Montserrat"/>
                <a:ea typeface="Montserrat"/>
                <a:cs typeface="Montserrat"/>
                <a:sym typeface="Montserrat"/>
              </a:rPr>
              <a:t>car regla de la cadena</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Haciendo el mismo desarrollo que en el caso anterior y reemplazando las derivadas se obtienen las siguientes ecuaciones:</a:t>
            </a:r>
            <a:endParaRPr>
              <a:latin typeface="Montserrat"/>
              <a:ea typeface="Montserrat"/>
              <a:cs typeface="Montserrat"/>
              <a:sym typeface="Montserrat"/>
            </a:endParaRPr>
          </a:p>
        </p:txBody>
      </p:sp>
      <p:cxnSp>
        <p:nvCxnSpPr>
          <p:cNvPr id="567" name="Google Shape;567;gfb85ba2d63_0_77"/>
          <p:cNvCxnSpPr/>
          <p:nvPr/>
        </p:nvCxnSpPr>
        <p:spPr>
          <a:xfrm>
            <a:off x="3629025" y="3136475"/>
            <a:ext cx="1064400" cy="0"/>
          </a:xfrm>
          <a:prstGeom prst="straightConnector1">
            <a:avLst/>
          </a:prstGeom>
          <a:noFill/>
          <a:ln cap="flat" cmpd="sng" w="9525">
            <a:solidFill>
              <a:schemeClr val="dk2"/>
            </a:solidFill>
            <a:prstDash val="solid"/>
            <a:round/>
            <a:headEnd len="sm" w="sm" type="none"/>
            <a:tailEnd len="med" w="med" type="triangle"/>
          </a:ln>
        </p:spPr>
      </p:cxnSp>
      <p:pic>
        <p:nvPicPr>
          <p:cNvPr id="568" name="Google Shape;568;gfb85ba2d63_0_77"/>
          <p:cNvPicPr preferRelativeResize="0"/>
          <p:nvPr/>
        </p:nvPicPr>
        <p:blipFill rotWithShape="1">
          <a:blip r:embed="rId3">
            <a:alphaModFix/>
          </a:blip>
          <a:srcRect b="6493" l="19251" r="22374" t="36129"/>
          <a:stretch/>
        </p:blipFill>
        <p:spPr>
          <a:xfrm>
            <a:off x="714325" y="2724537"/>
            <a:ext cx="2514625" cy="823875"/>
          </a:xfrm>
          <a:prstGeom prst="rect">
            <a:avLst/>
          </a:prstGeom>
          <a:noFill/>
          <a:ln>
            <a:noFill/>
          </a:ln>
        </p:spPr>
      </p:pic>
      <p:pic>
        <p:nvPicPr>
          <p:cNvPr id="569" name="Google Shape;569;gfb85ba2d63_0_77"/>
          <p:cNvPicPr preferRelativeResize="0"/>
          <p:nvPr/>
        </p:nvPicPr>
        <p:blipFill rotWithShape="1">
          <a:blip r:embed="rId4">
            <a:alphaModFix/>
          </a:blip>
          <a:srcRect b="0" l="0" r="0" t="0"/>
          <a:stretch/>
        </p:blipFill>
        <p:spPr>
          <a:xfrm>
            <a:off x="4993475" y="1209825"/>
            <a:ext cx="3107525" cy="3853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fb85ba2d63_0_85"/>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75" name="Google Shape;575;gfb85ba2d63_0_85"/>
          <p:cNvSpPr txBox="1"/>
          <p:nvPr/>
        </p:nvSpPr>
        <p:spPr>
          <a:xfrm>
            <a:off x="435750" y="1259150"/>
            <a:ext cx="827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Lo cual, es lo mismo que realizar una convolución “completa” entre el filtro </a:t>
            </a:r>
            <a:r>
              <a:rPr b="1" i="0"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rotado 180° y la matriz de derivadas </a:t>
            </a:r>
            <a:r>
              <a:rPr b="1" i="1" lang="es" sz="1400" u="none" cap="none" strike="noStrike">
                <a:solidFill>
                  <a:srgbClr val="000000"/>
                </a:solidFill>
                <a:latin typeface="Cambria"/>
                <a:ea typeface="Cambria"/>
                <a:cs typeface="Cambria"/>
                <a:sym typeface="Cambria"/>
              </a:rPr>
              <a:t>∂L/∂O</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pic>
        <p:nvPicPr>
          <p:cNvPr id="576" name="Google Shape;576;gfb85ba2d63_0_85"/>
          <p:cNvPicPr preferRelativeResize="0"/>
          <p:nvPr/>
        </p:nvPicPr>
        <p:blipFill rotWithShape="1">
          <a:blip r:embed="rId3">
            <a:alphaModFix/>
          </a:blip>
          <a:srcRect b="0" l="0" r="0" t="0"/>
          <a:stretch/>
        </p:blipFill>
        <p:spPr>
          <a:xfrm>
            <a:off x="0" y="2497600"/>
            <a:ext cx="3905225" cy="1679250"/>
          </a:xfrm>
          <a:prstGeom prst="rect">
            <a:avLst/>
          </a:prstGeom>
          <a:noFill/>
          <a:ln>
            <a:noFill/>
          </a:ln>
        </p:spPr>
      </p:pic>
      <p:pic>
        <p:nvPicPr>
          <p:cNvPr id="577" name="Google Shape;577;gfb85ba2d63_0_85"/>
          <p:cNvPicPr preferRelativeResize="0"/>
          <p:nvPr/>
        </p:nvPicPr>
        <p:blipFill rotWithShape="1">
          <a:blip r:embed="rId4">
            <a:alphaModFix/>
          </a:blip>
          <a:srcRect b="0" l="0" r="0" t="0"/>
          <a:stretch/>
        </p:blipFill>
        <p:spPr>
          <a:xfrm>
            <a:off x="4572000" y="1821638"/>
            <a:ext cx="4553267" cy="3031175"/>
          </a:xfrm>
          <a:prstGeom prst="rect">
            <a:avLst/>
          </a:prstGeom>
          <a:noFill/>
          <a:ln>
            <a:noFill/>
          </a:ln>
        </p:spPr>
      </p:pic>
      <p:cxnSp>
        <p:nvCxnSpPr>
          <p:cNvPr id="578" name="Google Shape;578;gfb85ba2d63_0_85"/>
          <p:cNvCxnSpPr>
            <a:stCxn id="576" idx="3"/>
            <a:endCxn id="577" idx="1"/>
          </p:cNvCxnSpPr>
          <p:nvPr/>
        </p:nvCxnSpPr>
        <p:spPr>
          <a:xfrm>
            <a:off x="3905225" y="3337225"/>
            <a:ext cx="6669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fccbe570dc_0_0"/>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pic>
        <p:nvPicPr>
          <p:cNvPr id="584" name="Google Shape;584;gfccbe570dc_0_0"/>
          <p:cNvPicPr preferRelativeResize="0"/>
          <p:nvPr/>
        </p:nvPicPr>
        <p:blipFill rotWithShape="1">
          <a:blip r:embed="rId3">
            <a:alphaModFix/>
          </a:blip>
          <a:srcRect b="2855" l="47733" r="30479" t="61091"/>
          <a:stretch/>
        </p:blipFill>
        <p:spPr>
          <a:xfrm>
            <a:off x="3752874" y="3023050"/>
            <a:ext cx="1300150" cy="1321600"/>
          </a:xfrm>
          <a:prstGeom prst="rect">
            <a:avLst/>
          </a:prstGeom>
          <a:noFill/>
          <a:ln>
            <a:noFill/>
          </a:ln>
        </p:spPr>
      </p:pic>
      <p:sp>
        <p:nvSpPr>
          <p:cNvPr id="585" name="Google Shape;585;gfccbe570dc_0_0"/>
          <p:cNvSpPr txBox="1"/>
          <p:nvPr/>
        </p:nvSpPr>
        <p:spPr>
          <a:xfrm>
            <a:off x="2793200" y="3483738"/>
            <a:ext cx="27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Lato"/>
                <a:ea typeface="Lato"/>
                <a:cs typeface="Lato"/>
                <a:sym typeface="Lato"/>
              </a:rPr>
              <a:t>*</a:t>
            </a:r>
            <a:endParaRPr b="1" i="0" sz="1400" u="none" cap="none" strike="noStrike">
              <a:solidFill>
                <a:srgbClr val="000000"/>
              </a:solidFill>
              <a:latin typeface="Lato"/>
              <a:ea typeface="Lato"/>
              <a:cs typeface="Lato"/>
              <a:sym typeface="Lato"/>
            </a:endParaRPr>
          </a:p>
        </p:txBody>
      </p:sp>
      <p:sp>
        <p:nvSpPr>
          <p:cNvPr id="586" name="Google Shape;586;gfccbe570dc_0_0"/>
          <p:cNvSpPr txBox="1"/>
          <p:nvPr/>
        </p:nvSpPr>
        <p:spPr>
          <a:xfrm>
            <a:off x="5576838" y="3483738"/>
            <a:ext cx="27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Lato"/>
                <a:ea typeface="Lato"/>
                <a:cs typeface="Lato"/>
                <a:sym typeface="Lato"/>
              </a:rPr>
              <a:t>=</a:t>
            </a:r>
            <a:endParaRPr b="1" i="0" sz="1400" u="none" cap="none" strike="noStrike">
              <a:solidFill>
                <a:srgbClr val="000000"/>
              </a:solidFill>
              <a:latin typeface="Lato"/>
              <a:ea typeface="Lato"/>
              <a:cs typeface="Lato"/>
              <a:sym typeface="Lato"/>
            </a:endParaRPr>
          </a:p>
        </p:txBody>
      </p:sp>
      <p:pic>
        <p:nvPicPr>
          <p:cNvPr id="587" name="Google Shape;587;gfccbe570dc_0_0"/>
          <p:cNvPicPr preferRelativeResize="0"/>
          <p:nvPr/>
        </p:nvPicPr>
        <p:blipFill rotWithShape="1">
          <a:blip r:embed="rId4">
            <a:alphaModFix/>
          </a:blip>
          <a:srcRect b="21835" l="2677" r="68500" t="10662"/>
          <a:stretch/>
        </p:blipFill>
        <p:spPr>
          <a:xfrm>
            <a:off x="6379375" y="2719425"/>
            <a:ext cx="1921675" cy="1928825"/>
          </a:xfrm>
          <a:prstGeom prst="rect">
            <a:avLst/>
          </a:prstGeom>
          <a:noFill/>
          <a:ln>
            <a:noFill/>
          </a:ln>
        </p:spPr>
      </p:pic>
      <p:pic>
        <p:nvPicPr>
          <p:cNvPr id="588" name="Google Shape;588;gfccbe570dc_0_0"/>
          <p:cNvPicPr preferRelativeResize="0"/>
          <p:nvPr/>
        </p:nvPicPr>
        <p:blipFill rotWithShape="1">
          <a:blip r:embed="rId5">
            <a:alphaModFix/>
          </a:blip>
          <a:srcRect b="32499" l="51643" r="28856" t="21251"/>
          <a:stretch/>
        </p:blipFill>
        <p:spPr>
          <a:xfrm>
            <a:off x="942975" y="3003875"/>
            <a:ext cx="1300150" cy="1321575"/>
          </a:xfrm>
          <a:prstGeom prst="rect">
            <a:avLst/>
          </a:prstGeom>
          <a:noFill/>
          <a:ln>
            <a:noFill/>
          </a:ln>
        </p:spPr>
      </p:pic>
      <p:sp>
        <p:nvSpPr>
          <p:cNvPr id="589" name="Google Shape;589;gfccbe570dc_0_0"/>
          <p:cNvSpPr txBox="1"/>
          <p:nvPr/>
        </p:nvSpPr>
        <p:spPr>
          <a:xfrm>
            <a:off x="550075" y="1457325"/>
            <a:ext cx="8094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Entonces, para obtener las derivadas parciales del error </a:t>
            </a:r>
            <a:r>
              <a:rPr b="1" i="0" lang="es" sz="1400" u="none" cap="none" strike="noStrike">
                <a:solidFill>
                  <a:srgbClr val="000000"/>
                </a:solidFill>
                <a:latin typeface="Cambria"/>
                <a:ea typeface="Cambria"/>
                <a:cs typeface="Cambria"/>
                <a:sym typeface="Cambria"/>
              </a:rPr>
              <a:t>L</a:t>
            </a:r>
            <a:r>
              <a:rPr b="0" i="0" lang="es" sz="1400" u="none" cap="none" strike="noStrike">
                <a:solidFill>
                  <a:srgbClr val="000000"/>
                </a:solidFill>
                <a:latin typeface="Montserrat"/>
                <a:ea typeface="Montserrat"/>
                <a:cs typeface="Montserrat"/>
                <a:sym typeface="Montserrat"/>
              </a:rPr>
              <a:t> respecto a las entradas </a:t>
            </a:r>
            <a:r>
              <a:rPr b="1" i="0" lang="es" sz="1400" u="none" cap="none" strike="noStrike">
                <a:solidFill>
                  <a:srgbClr val="000000"/>
                </a:solidFill>
                <a:latin typeface="Cambria"/>
                <a:ea typeface="Cambria"/>
                <a:cs typeface="Cambria"/>
                <a:sym typeface="Cambria"/>
              </a:rPr>
              <a:t>X</a:t>
            </a:r>
            <a:r>
              <a:rPr b="0" i="0" lang="es" sz="1400" u="none" cap="none" strike="noStrike">
                <a:solidFill>
                  <a:srgbClr val="000000"/>
                </a:solidFill>
                <a:latin typeface="Montserrat"/>
                <a:ea typeface="Montserrat"/>
                <a:cs typeface="Montserrat"/>
                <a:sym typeface="Montserrat"/>
              </a:rPr>
              <a:t> de la capa, debemos realizar una convolución entre los filtros </a:t>
            </a:r>
            <a:r>
              <a:rPr b="1" i="0"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el gradiente de error </a:t>
            </a:r>
            <a:r>
              <a:rPr b="1" i="1" lang="es" sz="1400" u="none" cap="none" strike="noStrike">
                <a:solidFill>
                  <a:srgbClr val="000000"/>
                </a:solidFill>
                <a:latin typeface="Cambria"/>
                <a:ea typeface="Cambria"/>
                <a:cs typeface="Cambria"/>
                <a:sym typeface="Cambria"/>
              </a:rPr>
              <a:t>∂L/∂O</a:t>
            </a:r>
            <a:r>
              <a:rPr b="0" i="0" lang="es" sz="1400" u="none" cap="none" strike="noStrike">
                <a:solidFill>
                  <a:srgbClr val="000000"/>
                </a:solidFill>
                <a:latin typeface="Montserrat"/>
                <a:ea typeface="Montserrat"/>
                <a:cs typeface="Montserrat"/>
                <a:sym typeface="Montserrat"/>
              </a:rPr>
              <a:t> de la capa anterior.</a:t>
            </a:r>
            <a:endParaRPr b="1" i="1" sz="1400" u="none" cap="none" strike="noStrike">
              <a:solidFill>
                <a:srgbClr val="000000"/>
              </a:solidFill>
              <a:latin typeface="Cambria"/>
              <a:ea typeface="Cambria"/>
              <a:cs typeface="Cambria"/>
              <a:sym typeface="Cambr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fb85ba2d63_0_180"/>
          <p:cNvSpPr txBox="1"/>
          <p:nvPr>
            <p:ph type="title"/>
          </p:nvPr>
        </p:nvSpPr>
        <p:spPr>
          <a:xfrm>
            <a:off x="520850" y="591775"/>
            <a:ext cx="83208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Capa Pooling: Backpropagation</a:t>
            </a:r>
            <a:endParaRPr>
              <a:latin typeface="Montserrat"/>
              <a:ea typeface="Montserrat"/>
              <a:cs typeface="Montserrat"/>
              <a:sym typeface="Montserrat"/>
            </a:endParaRPr>
          </a:p>
        </p:txBody>
      </p:sp>
      <p:sp>
        <p:nvSpPr>
          <p:cNvPr id="595" name="Google Shape;595;gfb85ba2d63_0_180"/>
          <p:cNvSpPr txBox="1"/>
          <p:nvPr/>
        </p:nvSpPr>
        <p:spPr>
          <a:xfrm>
            <a:off x="550075" y="1457325"/>
            <a:ext cx="80940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que las capas de Pooling no cuentan con parámetros entrenables, el proceso de backpropagation se simplifica bastante: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Max-Pooling: En este caso, dado que uno de los valores abarcados por el filtro influye en el resultado, y por lo tanto en el error, el gradiente sólo se propaga hacia la entrada que produjo la salida máxima.</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Average-Pooling: En este caso, el efecto de las entradas sobre el valor de la salida se reparte en forma equitativa sobre cada filtro de pooling aplicado. Por lo tanto, para el caso en que s = 2 y f = 2, el valor de la derivada en cada entrada de la capa es ¼ del valor de la derivada a la salida de la misma.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1"/>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601" name="Google Shape;601;p31"/>
          <p:cNvSpPr txBox="1"/>
          <p:nvPr>
            <p:ph idx="1" type="body"/>
          </p:nvPr>
        </p:nvSpPr>
        <p:spPr>
          <a:xfrm>
            <a:off x="487540" y="1353020"/>
            <a:ext cx="7646400" cy="19764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Implementación de las diferentes capas de una red convolucional en Python.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12686f8c548_0_39"/>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Ejercicio de tarea</a:t>
            </a:r>
            <a:endParaRPr sz="2800">
              <a:latin typeface="Montserrat"/>
              <a:ea typeface="Montserrat"/>
              <a:cs typeface="Montserrat"/>
              <a:sym typeface="Montserrat"/>
            </a:endParaRPr>
          </a:p>
        </p:txBody>
      </p:sp>
      <p:sp>
        <p:nvSpPr>
          <p:cNvPr id="607" name="Google Shape;607;g12686f8c548_0_39"/>
          <p:cNvSpPr txBox="1"/>
          <p:nvPr>
            <p:ph idx="1" type="body"/>
          </p:nvPr>
        </p:nvSpPr>
        <p:spPr>
          <a:xfrm>
            <a:off x="487550" y="1353029"/>
            <a:ext cx="7646400" cy="339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2"/>
              </a:buClr>
              <a:buSzPts val="1400"/>
              <a:buFont typeface="Montserrat"/>
              <a:buAutoNum type="arabicParenR"/>
            </a:pPr>
            <a:r>
              <a:rPr lang="es" sz="1400">
                <a:solidFill>
                  <a:schemeClr val="dk2"/>
                </a:solidFill>
                <a:latin typeface="Montserrat"/>
                <a:ea typeface="Montserrat"/>
                <a:cs typeface="Montserrat"/>
                <a:sym typeface="Montserrat"/>
              </a:rPr>
              <a:t>Con el </a:t>
            </a:r>
            <a:r>
              <a:rPr lang="es" sz="1400">
                <a:solidFill>
                  <a:schemeClr val="dk2"/>
                </a:solidFill>
                <a:latin typeface="Montserrat"/>
                <a:ea typeface="Montserrat"/>
                <a:cs typeface="Montserrat"/>
                <a:sym typeface="Montserrat"/>
              </a:rPr>
              <a:t>código</a:t>
            </a:r>
            <a:r>
              <a:rPr lang="es" sz="1400">
                <a:solidFill>
                  <a:schemeClr val="dk2"/>
                </a:solidFill>
                <a:latin typeface="Montserrat"/>
                <a:ea typeface="Montserrat"/>
                <a:cs typeface="Montserrat"/>
                <a:sym typeface="Montserrat"/>
              </a:rPr>
              <a:t> utilizado en clase, implementar una clase de Python similar a </a:t>
            </a:r>
            <a:r>
              <a:rPr b="1" lang="es" sz="1400">
                <a:solidFill>
                  <a:srgbClr val="1C3678"/>
                </a:solidFill>
                <a:uFill>
                  <a:noFill/>
                </a:uFill>
                <a:latin typeface="Montserrat"/>
                <a:ea typeface="Montserrat"/>
                <a:cs typeface="Montserrat"/>
                <a:sym typeface="Montserrat"/>
                <a:hlinkClick r:id="rId3">
                  <a:extLst>
                    <a:ext uri="{A12FA001-AC4F-418D-AE19-62706E023703}">
                      <ahyp:hlinkClr val="tx"/>
                    </a:ext>
                  </a:extLst>
                </a:hlinkClick>
              </a:rPr>
              <a:t>esta</a:t>
            </a:r>
            <a:r>
              <a:rPr lang="es" sz="1400">
                <a:solidFill>
                  <a:schemeClr val="dk2"/>
                </a:solidFill>
                <a:latin typeface="Montserrat"/>
                <a:ea typeface="Montserrat"/>
                <a:cs typeface="Montserrat"/>
                <a:sym typeface="Montserrat"/>
              </a:rPr>
              <a:t>. Se le deben pasar como argumentos:</a:t>
            </a:r>
            <a:endParaRPr sz="1400">
              <a:solidFill>
                <a:schemeClr val="dk2"/>
              </a:solidFill>
              <a:latin typeface="Montserrat"/>
              <a:ea typeface="Montserrat"/>
              <a:cs typeface="Montserrat"/>
              <a:sym typeface="Montserrat"/>
            </a:endParaRPr>
          </a:p>
          <a:p>
            <a:pPr indent="-317500" lvl="1" marL="914400" rtl="0" algn="l">
              <a:lnSpc>
                <a:spcPct val="100000"/>
              </a:lnSpc>
              <a:spcBef>
                <a:spcPts val="0"/>
              </a:spcBef>
              <a:spcAft>
                <a:spcPts val="0"/>
              </a:spcAft>
              <a:buClr>
                <a:schemeClr val="dk2"/>
              </a:buClr>
              <a:buSzPts val="1400"/>
              <a:buFont typeface="Montserrat"/>
              <a:buAutoNum type="alphaLcParenR"/>
            </a:pPr>
            <a:r>
              <a:rPr lang="es" sz="1400">
                <a:solidFill>
                  <a:schemeClr val="dk2"/>
                </a:solidFill>
                <a:latin typeface="Montserrat"/>
                <a:ea typeface="Montserrat"/>
                <a:cs typeface="Montserrat"/>
                <a:sym typeface="Montserrat"/>
              </a:rPr>
              <a:t>Cantidad de filtros</a:t>
            </a:r>
            <a:endParaRPr sz="1400">
              <a:solidFill>
                <a:schemeClr val="dk2"/>
              </a:solidFill>
              <a:latin typeface="Montserrat"/>
              <a:ea typeface="Montserrat"/>
              <a:cs typeface="Montserrat"/>
              <a:sym typeface="Montserrat"/>
            </a:endParaRPr>
          </a:p>
          <a:p>
            <a:pPr indent="-317500" lvl="1" marL="914400" rtl="0" algn="l">
              <a:lnSpc>
                <a:spcPct val="100000"/>
              </a:lnSpc>
              <a:spcBef>
                <a:spcPts val="0"/>
              </a:spcBef>
              <a:spcAft>
                <a:spcPts val="0"/>
              </a:spcAft>
              <a:buClr>
                <a:schemeClr val="dk2"/>
              </a:buClr>
              <a:buSzPts val="1400"/>
              <a:buFont typeface="Montserrat"/>
              <a:buAutoNum type="alphaLcParenR"/>
            </a:pPr>
            <a:r>
              <a:rPr lang="es" sz="1400">
                <a:solidFill>
                  <a:schemeClr val="dk2"/>
                </a:solidFill>
                <a:latin typeface="Montserrat"/>
                <a:ea typeface="Montserrat"/>
                <a:cs typeface="Montserrat"/>
                <a:sym typeface="Montserrat"/>
              </a:rPr>
              <a:t>Tamaño de los filtros</a:t>
            </a:r>
            <a:endParaRPr sz="1400">
              <a:solidFill>
                <a:schemeClr val="dk2"/>
              </a:solidFill>
              <a:latin typeface="Montserrat"/>
              <a:ea typeface="Montserrat"/>
              <a:cs typeface="Montserrat"/>
              <a:sym typeface="Montserrat"/>
            </a:endParaRPr>
          </a:p>
          <a:p>
            <a:pPr indent="-317500" lvl="1" marL="914400" rtl="0" algn="l">
              <a:lnSpc>
                <a:spcPct val="100000"/>
              </a:lnSpc>
              <a:spcBef>
                <a:spcPts val="0"/>
              </a:spcBef>
              <a:spcAft>
                <a:spcPts val="0"/>
              </a:spcAft>
              <a:buClr>
                <a:schemeClr val="dk2"/>
              </a:buClr>
              <a:buSzPts val="1400"/>
              <a:buFont typeface="Montserrat"/>
              <a:buAutoNum type="alphaLcParenR"/>
            </a:pPr>
            <a:r>
              <a:rPr lang="es" sz="1400">
                <a:solidFill>
                  <a:schemeClr val="dk2"/>
                </a:solidFill>
                <a:latin typeface="Montserrat"/>
                <a:ea typeface="Montserrat"/>
                <a:cs typeface="Montserrat"/>
                <a:sym typeface="Montserrat"/>
              </a:rPr>
              <a:t>Stride</a:t>
            </a:r>
            <a:endParaRPr sz="1400">
              <a:solidFill>
                <a:schemeClr val="dk2"/>
              </a:solidFill>
              <a:latin typeface="Montserrat"/>
              <a:ea typeface="Montserrat"/>
              <a:cs typeface="Montserrat"/>
              <a:sym typeface="Montserrat"/>
            </a:endParaRPr>
          </a:p>
          <a:p>
            <a:pPr indent="-317500" lvl="1" marL="914400" rtl="0" algn="l">
              <a:lnSpc>
                <a:spcPct val="100000"/>
              </a:lnSpc>
              <a:spcBef>
                <a:spcPts val="0"/>
              </a:spcBef>
              <a:spcAft>
                <a:spcPts val="0"/>
              </a:spcAft>
              <a:buClr>
                <a:schemeClr val="dk2"/>
              </a:buClr>
              <a:buSzPts val="1400"/>
              <a:buFont typeface="Montserrat"/>
              <a:buAutoNum type="alphaLcParenR"/>
            </a:pPr>
            <a:r>
              <a:rPr lang="es" sz="1400">
                <a:solidFill>
                  <a:schemeClr val="dk2"/>
                </a:solidFill>
                <a:latin typeface="Montserrat"/>
                <a:ea typeface="Montserrat"/>
                <a:cs typeface="Montserrat"/>
                <a:sym typeface="Montserrat"/>
              </a:rPr>
              <a:t>Tipo de padding (“valid” o “same”)</a:t>
            </a:r>
            <a:endParaRPr sz="1400">
              <a:solidFill>
                <a:schemeClr val="dk2"/>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dk2"/>
              </a:buClr>
              <a:buSzPts val="1400"/>
              <a:buFont typeface="Montserrat"/>
              <a:buAutoNum type="arabicParenR"/>
            </a:pPr>
            <a:r>
              <a:rPr lang="es" sz="1400">
                <a:solidFill>
                  <a:schemeClr val="dk2"/>
                </a:solidFill>
                <a:latin typeface="Montserrat"/>
                <a:ea typeface="Montserrat"/>
                <a:cs typeface="Montserrat"/>
                <a:sym typeface="Montserrat"/>
              </a:rPr>
              <a:t>Debe tener un método “forward”, al cual se le pasa la matriz de entrada y devuelve la salida.</a:t>
            </a:r>
            <a:endParaRPr sz="1400">
              <a:solidFill>
                <a:schemeClr val="dk2"/>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dk2"/>
              </a:buClr>
              <a:buSzPts val="1400"/>
              <a:buFont typeface="Montserrat"/>
              <a:buAutoNum type="arabicParenR"/>
            </a:pPr>
            <a:r>
              <a:rPr lang="es" sz="1400">
                <a:solidFill>
                  <a:schemeClr val="dk2"/>
                </a:solidFill>
                <a:latin typeface="Montserrat"/>
                <a:ea typeface="Montserrat"/>
                <a:cs typeface="Montserrat"/>
                <a:sym typeface="Montserrat"/>
              </a:rPr>
              <a:t>Y un método “backward”, al cual se le pasa una matriz con </a:t>
            </a:r>
            <a:r>
              <a:rPr b="1" i="1" lang="es" sz="1400">
                <a:solidFill>
                  <a:srgbClr val="000000"/>
                </a:solidFill>
                <a:latin typeface="Cambria"/>
                <a:ea typeface="Cambria"/>
                <a:cs typeface="Cambria"/>
                <a:sym typeface="Cambria"/>
              </a:rPr>
              <a:t>∂L/∂O </a:t>
            </a:r>
            <a:r>
              <a:rPr lang="es" sz="1400">
                <a:solidFill>
                  <a:schemeClr val="dk2"/>
                </a:solidFill>
                <a:latin typeface="Montserrat"/>
                <a:ea typeface="Montserrat"/>
                <a:cs typeface="Montserrat"/>
                <a:sym typeface="Montserrat"/>
              </a:rPr>
              <a:t>y devuelve dos matrices, una con</a:t>
            </a:r>
            <a:r>
              <a:rPr b="1" i="1" lang="es" sz="1400">
                <a:solidFill>
                  <a:srgbClr val="000000"/>
                </a:solidFill>
                <a:latin typeface="Cambria"/>
                <a:ea typeface="Cambria"/>
                <a:cs typeface="Cambria"/>
                <a:sym typeface="Cambria"/>
              </a:rPr>
              <a:t> ∂L/∂F </a:t>
            </a:r>
            <a:r>
              <a:rPr lang="es" sz="1400">
                <a:solidFill>
                  <a:schemeClr val="dk2"/>
                </a:solidFill>
                <a:latin typeface="Montserrat"/>
                <a:ea typeface="Montserrat"/>
                <a:cs typeface="Montserrat"/>
                <a:sym typeface="Montserrat"/>
              </a:rPr>
              <a:t>y otra con</a:t>
            </a:r>
            <a:r>
              <a:rPr b="1" i="1" lang="es" sz="1400">
                <a:solidFill>
                  <a:srgbClr val="000000"/>
                </a:solidFill>
                <a:latin typeface="Cambria"/>
                <a:ea typeface="Cambria"/>
                <a:cs typeface="Cambria"/>
                <a:sym typeface="Cambria"/>
              </a:rPr>
              <a:t> ∂L/∂X.</a:t>
            </a:r>
            <a:endParaRPr sz="1400">
              <a:solidFill>
                <a:schemeClr val="dk2"/>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1400">
              <a:solidFill>
                <a:schemeClr val="dk2"/>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aphicFrame>
        <p:nvGraphicFramePr>
          <p:cNvPr id="612" name="Google Shape;612;p34"/>
          <p:cNvGraphicFramePr/>
          <p:nvPr/>
        </p:nvGraphicFramePr>
        <p:xfrm>
          <a:off x="463588" y="1348275"/>
          <a:ext cx="3000000" cy="3000000"/>
        </p:xfrm>
        <a:graphic>
          <a:graphicData uri="http://schemas.openxmlformats.org/drawingml/2006/table">
            <a:tbl>
              <a:tblPr>
                <a:noFill/>
                <a:tableStyleId>{8477AE7A-4A46-414D-9776-DDDA1A2D00D6}</a:tableStyleId>
              </a:tblPr>
              <a:tblGrid>
                <a:gridCol w="3619900"/>
                <a:gridCol w="2831675"/>
                <a:gridCol w="1765250"/>
              </a:tblGrid>
              <a:tr h="6873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Dimensiones de la activación</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Cantidad de parámetros</a:t>
                      </a:r>
                      <a:endParaRPr sz="1400" u="none" cap="none" strike="noStrike">
                        <a:latin typeface="Montserrat"/>
                        <a:ea typeface="Montserrat"/>
                        <a:cs typeface="Montserrat"/>
                        <a:sym typeface="Montserrat"/>
                      </a:endParaRPr>
                    </a:p>
                  </a:txBody>
                  <a:tcPr marT="91425" marB="91425" marR="91425" marL="91425" anchor="ctr"/>
                </a:tc>
              </a:tr>
              <a:tr h="44807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Entrada</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(64, 64, 3)</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0</a:t>
                      </a:r>
                      <a:endParaRPr sz="1400" u="none" cap="none" strike="noStrike">
                        <a:latin typeface="Montserrat"/>
                        <a:ea typeface="Montserrat"/>
                        <a:cs typeface="Montserrat"/>
                        <a:sym typeface="Montserrat"/>
                      </a:endParaRPr>
                    </a:p>
                  </a:txBody>
                  <a:tcPr marT="91425" marB="91425" marR="91425" marL="91425" anchor="ctr"/>
                </a:tc>
              </a:tr>
              <a:tr h="4603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Conv2D(f=5, s=2, c=8, p=2)</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r>
              <a:tr h="4524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MaxPool(f=2, s=2)</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r>
              <a:tr h="4524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Conv2D(f=3, s=1, c=16, p=1)</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r>
              <a:tr h="4524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MaxPool(f=4, s=4)</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r>
              <a:tr h="4524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Montserrat"/>
                          <a:ea typeface="Montserrat"/>
                          <a:cs typeface="Montserrat"/>
                          <a:sym typeface="Montserrat"/>
                        </a:rPr>
                        <a:t>Dense(salida=6)</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Montserrat"/>
                        <a:ea typeface="Montserrat"/>
                        <a:cs typeface="Montserrat"/>
                        <a:sym typeface="Montserrat"/>
                      </a:endParaRPr>
                    </a:p>
                  </a:txBody>
                  <a:tcPr marT="91425" marB="91425" marR="91425" marL="91425" anchor="ctr"/>
                </a:tc>
              </a:tr>
            </a:tbl>
          </a:graphicData>
        </a:graphic>
      </p:graphicFrame>
      <p:sp>
        <p:nvSpPr>
          <p:cNvPr id="613" name="Google Shape;613;p34"/>
          <p:cNvSpPr txBox="1"/>
          <p:nvPr>
            <p:ph type="title"/>
          </p:nvPr>
        </p:nvSpPr>
        <p:spPr>
          <a:xfrm>
            <a:off x="727650" y="5764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Ejercicio: completar la tabla</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6"/>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Redes convolucionales: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Orígenes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Tipos de capas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Operación de convolución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Estructura e hiperparametros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Backpropagation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de capas</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7"/>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7"/>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7"/>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8"/>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